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comments/comment1.xml" ContentType="application/vnd.openxmlformats-officedocument.presentationml.comment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tags/tag35.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tags/tag36.xml" ContentType="application/vnd.openxmlformats-officedocument.presentationml.tags+xml"/>
  <Override PartName="/ppt/notesSlides/notesSlide18.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2.xml" ContentType="application/vnd.openxmlformats-officedocument.presentationml.comment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6"/>
  </p:notesMasterIdLst>
  <p:sldIdLst>
    <p:sldId id="295" r:id="rId2"/>
    <p:sldId id="296" r:id="rId3"/>
    <p:sldId id="297" r:id="rId4"/>
    <p:sldId id="267" r:id="rId5"/>
    <p:sldId id="331" r:id="rId6"/>
    <p:sldId id="293" r:id="rId7"/>
    <p:sldId id="351" r:id="rId8"/>
    <p:sldId id="272" r:id="rId9"/>
    <p:sldId id="321" r:id="rId10"/>
    <p:sldId id="322" r:id="rId11"/>
    <p:sldId id="284" r:id="rId12"/>
    <p:sldId id="270" r:id="rId13"/>
    <p:sldId id="294" r:id="rId14"/>
    <p:sldId id="323" r:id="rId15"/>
    <p:sldId id="325" r:id="rId16"/>
    <p:sldId id="353" r:id="rId17"/>
    <p:sldId id="326" r:id="rId18"/>
    <p:sldId id="354" r:id="rId19"/>
    <p:sldId id="328" r:id="rId20"/>
    <p:sldId id="330" r:id="rId21"/>
    <p:sldId id="324" r:id="rId22"/>
    <p:sldId id="355" r:id="rId23"/>
    <p:sldId id="274" r:id="rId24"/>
    <p:sldId id="332" r:id="rId25"/>
    <p:sldId id="333" r:id="rId26"/>
    <p:sldId id="334" r:id="rId27"/>
    <p:sldId id="335" r:id="rId28"/>
    <p:sldId id="336" r:id="rId29"/>
    <p:sldId id="338" r:id="rId30"/>
    <p:sldId id="337" r:id="rId31"/>
    <p:sldId id="356" r:id="rId32"/>
    <p:sldId id="265" r:id="rId33"/>
    <p:sldId id="340" r:id="rId34"/>
    <p:sldId id="341" r:id="rId35"/>
    <p:sldId id="342" r:id="rId36"/>
    <p:sldId id="276" r:id="rId37"/>
    <p:sldId id="343" r:id="rId38"/>
    <p:sldId id="357" r:id="rId39"/>
    <p:sldId id="347" r:id="rId40"/>
    <p:sldId id="348" r:id="rId41"/>
    <p:sldId id="349" r:id="rId42"/>
    <p:sldId id="350" r:id="rId43"/>
    <p:sldId id="271" r:id="rId44"/>
    <p:sldId id="300" r:id="rId45"/>
  </p:sldIdLst>
  <p:sldSz cx="22758400" cy="12801600"/>
  <p:notesSz cx="6858000" cy="9144000"/>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9" userDrawn="1">
          <p15:clr>
            <a:srgbClr val="A4A3A4"/>
          </p15:clr>
        </p15:guide>
        <p15:guide id="2" pos="1634" userDrawn="1">
          <p15:clr>
            <a:srgbClr val="A4A3A4"/>
          </p15:clr>
        </p15:guide>
        <p15:guide id="3" orient="horz" pos="1084" userDrawn="1">
          <p15:clr>
            <a:srgbClr val="A4A3A4"/>
          </p15:clr>
        </p15:guide>
        <p15:guide id="4" orient="horz" pos="4615" userDrawn="1">
          <p15:clr>
            <a:srgbClr val="A4A3A4"/>
          </p15:clr>
        </p15:guide>
        <p15:guide id="5" pos="106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Jin" initials="HJ" lastIdx="18" clrIdx="0">
    <p:extLst>
      <p:ext uri="{19B8F6BF-5375-455C-9EA6-DF929625EA0E}">
        <p15:presenceInfo xmlns:p15="http://schemas.microsoft.com/office/powerpoint/2012/main" userId="346dab12664efb91" providerId="Windows Live"/>
      </p:ext>
    </p:extLst>
  </p:cmAuthor>
  <p:cmAuthor id="2" name="Mo Zihan" initials="MZ" lastIdx="1" clrIdx="1">
    <p:extLst>
      <p:ext uri="{19B8F6BF-5375-455C-9EA6-DF929625EA0E}">
        <p15:presenceInfo xmlns:p15="http://schemas.microsoft.com/office/powerpoint/2012/main" userId="5ec5212c348e06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9BF"/>
    <a:srgbClr val="323B43"/>
    <a:srgbClr val="3D3938"/>
    <a:srgbClr val="00A199"/>
    <a:srgbClr val="097569"/>
    <a:srgbClr val="0F85F1"/>
    <a:srgbClr val="32589A"/>
    <a:srgbClr val="86BACC"/>
    <a:srgbClr val="64ADD3"/>
    <a:srgbClr val="3D9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2225" autoAdjust="0"/>
  </p:normalViewPr>
  <p:slideViewPr>
    <p:cSldViewPr snapToGrid="0" showGuides="1">
      <p:cViewPr varScale="1">
        <p:scale>
          <a:sx n="63" d="100"/>
          <a:sy n="63" d="100"/>
        </p:scale>
        <p:origin x="1666" y="58"/>
      </p:cViewPr>
      <p:guideLst>
        <p:guide orient="horz" pos="4009"/>
        <p:guide pos="1634"/>
        <p:guide orient="horz" pos="1084"/>
        <p:guide orient="horz" pos="4615"/>
        <p:guide pos="1067"/>
      </p:guideLst>
    </p:cSldViewPr>
  </p:slideViewPr>
  <p:notesTextViewPr>
    <p:cViewPr>
      <p:scale>
        <a:sx n="1" d="1"/>
        <a:sy n="1" d="1"/>
      </p:scale>
      <p:origin x="0" y="0"/>
    </p:cViewPr>
  </p:notesTextViewPr>
  <p:sorterViewPr>
    <p:cViewPr>
      <p:scale>
        <a:sx n="50" d="100"/>
        <a:sy n="50" d="100"/>
      </p:scale>
      <p:origin x="0" y="-5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586246877512399E-2"/>
          <c:y val="0.20665818030603983"/>
          <c:w val="0.40326812592952233"/>
          <c:h val="0.74086038867679127"/>
        </c:manualLayout>
      </c:layout>
      <c:radarChart>
        <c:radarStyle val="marker"/>
        <c:varyColors val="0"/>
        <c:dLbls>
          <c:showLegendKey val="0"/>
          <c:showVal val="0"/>
          <c:showCatName val="0"/>
          <c:showSerName val="0"/>
          <c:showPercent val="0"/>
          <c:showBubbleSize val="0"/>
        </c:dLbls>
        <c:axId val="727950816"/>
        <c:axId val="727952448"/>
      </c:radarChart>
      <c:catAx>
        <c:axId val="727950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Century Gothic" panose="020B0502020202020204" pitchFamily="34" charset="0"/>
                <a:ea typeface="字魂58号-创中黑" panose="00000500000000000000" pitchFamily="2" charset="-122"/>
                <a:cs typeface="+mn-cs"/>
                <a:sym typeface="Century Gothic" panose="020B0502020202020204" pitchFamily="34" charset="0"/>
              </a:defRPr>
            </a:pPr>
            <a:endParaRPr lang="zh-CN"/>
          </a:p>
        </c:txPr>
        <c:crossAx val="727952448"/>
        <c:crosses val="autoZero"/>
        <c:auto val="1"/>
        <c:lblAlgn val="ctr"/>
        <c:lblOffset val="100"/>
        <c:noMultiLvlLbl val="0"/>
      </c:catAx>
      <c:valAx>
        <c:axId val="727952448"/>
        <c:scaling>
          <c:orientation val="minMax"/>
        </c:scaling>
        <c:delete val="1"/>
        <c:axPos val="l"/>
        <c:numFmt formatCode="General" sourceLinked="1"/>
        <c:majorTickMark val="none"/>
        <c:minorTickMark val="none"/>
        <c:tickLblPos val="nextTo"/>
        <c:crossAx val="727950816"/>
        <c:crosses val="autoZero"/>
        <c:crossBetween val="between"/>
      </c:valAx>
      <c:spPr>
        <a:noFill/>
        <a:ln w="25400">
          <a:noFill/>
        </a:ln>
        <a:effectLst/>
      </c:spPr>
    </c:plotArea>
    <c:plotVisOnly val="1"/>
    <c:dispBlanksAs val="gap"/>
    <c:showDLblsOverMax val="0"/>
  </c:chart>
  <c:spPr>
    <a:noFill/>
    <a:ln>
      <a:noFill/>
    </a:ln>
    <a:effectLst/>
  </c:spPr>
  <c:txPr>
    <a:bodyPr/>
    <a:lstStyle/>
    <a:p>
      <a:pPr>
        <a:defRPr lang="zh-CN">
          <a:latin typeface="Century Gothic" panose="020B0502020202020204" pitchFamily="34" charset="0"/>
          <a:ea typeface="字魂58号-创中黑" panose="00000500000000000000" pitchFamily="2" charset="-122"/>
          <a:sym typeface="Century Gothic" panose="020B0502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03T14:03:02.887" idx="17">
    <p:pos x="10" y="10"/>
    <p:text>超链接异常？取消掉？</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7-02T20:12:43.709" idx="12">
    <p:pos x="10" y="10"/>
    <p:text>图片位置的优化，可以增加为一页PPT一张图片</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7-02T20:13:13.979" idx="13">
    <p:pos x="10" y="10"/>
    <p:text>同上一页</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7-02T20:14:08.755" idx="15">
    <p:pos x="10" y="10"/>
    <p:text>有新的文献，建议增加</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2T20:05:35.988" idx="5">
    <p:pos x="10" y="10"/>
    <p:text>b.具体分析
建议单独作为题目出现，不要在所有的页面中都出现</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2T20:04:03.636" idx="4">
    <p:pos x="1899" y="5198"/>
    <p:text>将此部分拆分为2-3张ppt，并配有16页的图片</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2T20:06:44.660" idx="6">
    <p:pos x="10" y="10"/>
    <p:text>上页PPT所配图，出现</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2T20:01:01.955" idx="2">
    <p:pos x="10" y="10"/>
    <p:text>添加标题：
500m，1000m,1500m三个深度条件下的声速剖面如后页所示。</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03T14:06:21.266" idx="18">
    <p:pos x="10" y="10"/>
    <p:text>我在此处增加了平滑效果，不用变更</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02T20:10:55.268" idx="8">
    <p:pos x="10" y="10"/>
    <p:text>注意公式的排列，美观</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02T20:11:23.324" idx="9">
    <p:pos x="10" y="10"/>
    <p:text>字体颜色的统一</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7-02T20:11:55.997" idx="10">
    <p:pos x="10" y="10"/>
    <p:text>空间函数的分析漏掉了</p:text>
    <p:extLst>
      <p:ext uri="{C676402C-5697-4E1C-873F-D02D1690AC5C}">
        <p15:threadingInfo xmlns:p15="http://schemas.microsoft.com/office/powerpoint/2012/main" timeZoneBias="-480"/>
      </p:ext>
    </p:extLst>
  </p:cm>
  <p:cm authorId="1" dt="2020-07-02T20:12:19.787" idx="11">
    <p:pos x="146" y="146"/>
    <p:text>图片大小的调整</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1E938-F94A-4286-93AF-D040DC8A328F}" type="datetimeFigureOut">
              <a:rPr lang="zh-CN" altLang="en-US" smtClean="0"/>
              <a:t>2020/7/3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5CA2-A917-4794-99A0-0B8098000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16</a:t>
            </a:fld>
            <a:endParaRPr lang="zh-CN" altLang="en-US"/>
          </a:p>
        </p:txBody>
      </p:sp>
    </p:spTree>
    <p:extLst>
      <p:ext uri="{BB962C8B-B14F-4D97-AF65-F5344CB8AC3E}">
        <p14:creationId xmlns:p14="http://schemas.microsoft.com/office/powerpoint/2010/main" val="135869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17</a:t>
            </a:fld>
            <a:endParaRPr lang="zh-CN" altLang="en-US"/>
          </a:p>
        </p:txBody>
      </p:sp>
    </p:spTree>
    <p:extLst>
      <p:ext uri="{BB962C8B-B14F-4D97-AF65-F5344CB8AC3E}">
        <p14:creationId xmlns:p14="http://schemas.microsoft.com/office/powerpoint/2010/main" val="1396210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9045CA2-A917-4794-99A0-0B8098000A2E}" type="slidenum">
              <a:rPr lang="zh-CN" altLang="en-US" smtClean="0"/>
              <a:t>18</a:t>
            </a:fld>
            <a:endParaRPr lang="zh-CN" altLang="en-US"/>
          </a:p>
        </p:txBody>
      </p:sp>
    </p:spTree>
    <p:extLst>
      <p:ext uri="{BB962C8B-B14F-4D97-AF65-F5344CB8AC3E}">
        <p14:creationId xmlns:p14="http://schemas.microsoft.com/office/powerpoint/2010/main" val="3702012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39</a:t>
            </a:fld>
            <a:endParaRPr lang="zh-CN" altLang="en-US"/>
          </a:p>
        </p:txBody>
      </p:sp>
    </p:spTree>
    <p:extLst>
      <p:ext uri="{BB962C8B-B14F-4D97-AF65-F5344CB8AC3E}">
        <p14:creationId xmlns:p14="http://schemas.microsoft.com/office/powerpoint/2010/main" val="1011006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40</a:t>
            </a:fld>
            <a:endParaRPr lang="zh-CN" altLang="en-US"/>
          </a:p>
        </p:txBody>
      </p:sp>
    </p:spTree>
    <p:extLst>
      <p:ext uri="{BB962C8B-B14F-4D97-AF65-F5344CB8AC3E}">
        <p14:creationId xmlns:p14="http://schemas.microsoft.com/office/powerpoint/2010/main" val="904703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41</a:t>
            </a:fld>
            <a:endParaRPr lang="zh-CN" altLang="en-US"/>
          </a:p>
        </p:txBody>
      </p:sp>
    </p:spTree>
    <p:extLst>
      <p:ext uri="{BB962C8B-B14F-4D97-AF65-F5344CB8AC3E}">
        <p14:creationId xmlns:p14="http://schemas.microsoft.com/office/powerpoint/2010/main" val="2234607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42</a:t>
            </a:fld>
            <a:endParaRPr lang="zh-CN" altLang="en-US"/>
          </a:p>
        </p:txBody>
      </p:sp>
    </p:spTree>
    <p:extLst>
      <p:ext uri="{BB962C8B-B14F-4D97-AF65-F5344CB8AC3E}">
        <p14:creationId xmlns:p14="http://schemas.microsoft.com/office/powerpoint/2010/main" val="117321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5</a:t>
            </a:fld>
            <a:endParaRPr lang="zh-CN" altLang="en-US"/>
          </a:p>
        </p:txBody>
      </p:sp>
    </p:spTree>
    <p:extLst>
      <p:ext uri="{BB962C8B-B14F-4D97-AF65-F5344CB8AC3E}">
        <p14:creationId xmlns:p14="http://schemas.microsoft.com/office/powerpoint/2010/main" val="387661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B7434A-B064-4353-84A0-DA34C91662F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045CA2-A917-4794-99A0-0B8098000A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44800" y="2095078"/>
            <a:ext cx="17068800" cy="4456853"/>
          </a:xfrm>
        </p:spPr>
        <p:txBody>
          <a:bodyPr anchor="b"/>
          <a:lstStyle>
            <a:lvl1pPr algn="ctr">
              <a:defRPr sz="11200"/>
            </a:lvl1pPr>
          </a:lstStyle>
          <a:p>
            <a:r>
              <a:rPr lang="zh-CN" altLang="en-US"/>
              <a:t>单击此处编辑母版标题样式</a:t>
            </a:r>
            <a:endParaRPr lang="en-US" dirty="0"/>
          </a:p>
        </p:txBody>
      </p:sp>
      <p:sp>
        <p:nvSpPr>
          <p:cNvPr id="3" name="Subtitle 2"/>
          <p:cNvSpPr>
            <a:spLocks noGrp="1"/>
          </p:cNvSpPr>
          <p:nvPr>
            <p:ph type="subTitle" idx="1"/>
          </p:nvPr>
        </p:nvSpPr>
        <p:spPr>
          <a:xfrm>
            <a:off x="2844800" y="6723804"/>
            <a:ext cx="17068800" cy="3090756"/>
          </a:xfrm>
        </p:spPr>
        <p:txBody>
          <a:bodyPr/>
          <a:lstStyle>
            <a:lvl1pPr marL="0" indent="0" algn="ctr">
              <a:buNone/>
              <a:defRPr sz="4480"/>
            </a:lvl1pPr>
            <a:lvl2pPr marL="853455" indent="0" algn="ctr">
              <a:buNone/>
              <a:defRPr sz="3733"/>
            </a:lvl2pPr>
            <a:lvl3pPr marL="1706910" indent="0" algn="ctr">
              <a:buNone/>
              <a:defRPr sz="3360"/>
            </a:lvl3pPr>
            <a:lvl4pPr marL="2560366" indent="0" algn="ctr">
              <a:buNone/>
              <a:defRPr sz="2987"/>
            </a:lvl4pPr>
            <a:lvl5pPr marL="3413821" indent="0" algn="ctr">
              <a:buNone/>
              <a:defRPr sz="2987"/>
            </a:lvl5pPr>
            <a:lvl6pPr marL="4267276" indent="0" algn="ctr">
              <a:buNone/>
              <a:defRPr sz="2987"/>
            </a:lvl6pPr>
            <a:lvl7pPr marL="5120731" indent="0" algn="ctr">
              <a:buNone/>
              <a:defRPr sz="2987"/>
            </a:lvl7pPr>
            <a:lvl8pPr marL="5974187" indent="0" algn="ctr">
              <a:buNone/>
              <a:defRPr sz="2987"/>
            </a:lvl8pPr>
            <a:lvl9pPr marL="6827642" indent="0" algn="ctr">
              <a:buNone/>
              <a:defRPr sz="2987"/>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13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062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286480" y="681567"/>
            <a:ext cx="4907280" cy="1084876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64640" y="681567"/>
            <a:ext cx="14437360" cy="1084876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40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76264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四项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0577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79113"/>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99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52787" y="3191512"/>
            <a:ext cx="19629120" cy="5325109"/>
          </a:xfrm>
        </p:spPr>
        <p:txBody>
          <a:bodyPr anchor="b"/>
          <a:lstStyle>
            <a:lvl1pPr>
              <a:defRPr sz="11200"/>
            </a:lvl1pPr>
          </a:lstStyle>
          <a:p>
            <a:r>
              <a:rPr lang="zh-CN" altLang="en-US"/>
              <a:t>单击此处编辑母版标题样式</a:t>
            </a:r>
            <a:endParaRPr lang="en-US" dirty="0"/>
          </a:p>
        </p:txBody>
      </p:sp>
      <p:sp>
        <p:nvSpPr>
          <p:cNvPr id="3" name="Text Placeholder 2"/>
          <p:cNvSpPr>
            <a:spLocks noGrp="1"/>
          </p:cNvSpPr>
          <p:nvPr>
            <p:ph type="body" idx="1"/>
          </p:nvPr>
        </p:nvSpPr>
        <p:spPr>
          <a:xfrm>
            <a:off x="1552787" y="8566999"/>
            <a:ext cx="19629120" cy="2800349"/>
          </a:xfrm>
        </p:spPr>
        <p:txBody>
          <a:bodyPr/>
          <a:lstStyle>
            <a:lvl1pPr marL="0" indent="0">
              <a:buNone/>
              <a:defRPr sz="4480">
                <a:solidFill>
                  <a:schemeClr val="tx1">
                    <a:tint val="75000"/>
                  </a:schemeClr>
                </a:solidFill>
              </a:defRPr>
            </a:lvl1pPr>
            <a:lvl2pPr marL="853455" indent="0">
              <a:buNone/>
              <a:defRPr sz="3733">
                <a:solidFill>
                  <a:schemeClr val="tx1">
                    <a:tint val="75000"/>
                  </a:schemeClr>
                </a:solidFill>
              </a:defRPr>
            </a:lvl2pPr>
            <a:lvl3pPr marL="1706910" indent="0">
              <a:buNone/>
              <a:defRPr sz="3360">
                <a:solidFill>
                  <a:schemeClr val="tx1">
                    <a:tint val="75000"/>
                  </a:schemeClr>
                </a:solidFill>
              </a:defRPr>
            </a:lvl3pPr>
            <a:lvl4pPr marL="2560366" indent="0">
              <a:buNone/>
              <a:defRPr sz="2987">
                <a:solidFill>
                  <a:schemeClr val="tx1">
                    <a:tint val="75000"/>
                  </a:schemeClr>
                </a:solidFill>
              </a:defRPr>
            </a:lvl4pPr>
            <a:lvl5pPr marL="3413821" indent="0">
              <a:buNone/>
              <a:defRPr sz="2987">
                <a:solidFill>
                  <a:schemeClr val="tx1">
                    <a:tint val="75000"/>
                  </a:schemeClr>
                </a:solidFill>
              </a:defRPr>
            </a:lvl5pPr>
            <a:lvl6pPr marL="4267276" indent="0">
              <a:buNone/>
              <a:defRPr sz="2987">
                <a:solidFill>
                  <a:schemeClr val="tx1">
                    <a:tint val="75000"/>
                  </a:schemeClr>
                </a:solidFill>
              </a:defRPr>
            </a:lvl6pPr>
            <a:lvl7pPr marL="5120731" indent="0">
              <a:buNone/>
              <a:defRPr sz="2987">
                <a:solidFill>
                  <a:schemeClr val="tx1">
                    <a:tint val="75000"/>
                  </a:schemeClr>
                </a:solidFill>
              </a:defRPr>
            </a:lvl7pPr>
            <a:lvl8pPr marL="5974187" indent="0">
              <a:buNone/>
              <a:defRPr sz="2987">
                <a:solidFill>
                  <a:schemeClr val="tx1">
                    <a:tint val="75000"/>
                  </a:schemeClr>
                </a:solidFill>
              </a:defRPr>
            </a:lvl8pPr>
            <a:lvl9pPr marL="6827642" indent="0">
              <a:buNone/>
              <a:defRPr sz="2987">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7/3/2020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17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646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521440" y="3407833"/>
            <a:ext cx="9672320" cy="81224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866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67604" y="681568"/>
            <a:ext cx="19629120" cy="247438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67605" y="3138171"/>
            <a:ext cx="9627869"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4" name="Content Placeholder 3"/>
          <p:cNvSpPr>
            <a:spLocks noGrp="1"/>
          </p:cNvSpPr>
          <p:nvPr>
            <p:ph sz="half" idx="2"/>
          </p:nvPr>
        </p:nvSpPr>
        <p:spPr>
          <a:xfrm>
            <a:off x="1567605" y="4676140"/>
            <a:ext cx="9627869"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521440" y="3138171"/>
            <a:ext cx="9675284" cy="1537969"/>
          </a:xfrm>
        </p:spPr>
        <p:txBody>
          <a:bodyPr anchor="b"/>
          <a:lstStyle>
            <a:lvl1pPr marL="0" indent="0">
              <a:buNone/>
              <a:defRPr sz="4480" b="1"/>
            </a:lvl1pPr>
            <a:lvl2pPr marL="853455" indent="0">
              <a:buNone/>
              <a:defRPr sz="3733" b="1"/>
            </a:lvl2pPr>
            <a:lvl3pPr marL="1706910" indent="0">
              <a:buNone/>
              <a:defRPr sz="3360" b="1"/>
            </a:lvl3pPr>
            <a:lvl4pPr marL="2560366" indent="0">
              <a:buNone/>
              <a:defRPr sz="2987" b="1"/>
            </a:lvl4pPr>
            <a:lvl5pPr marL="3413821" indent="0">
              <a:buNone/>
              <a:defRPr sz="2987" b="1"/>
            </a:lvl5pPr>
            <a:lvl6pPr marL="4267276" indent="0">
              <a:buNone/>
              <a:defRPr sz="2987" b="1"/>
            </a:lvl6pPr>
            <a:lvl7pPr marL="5120731" indent="0">
              <a:buNone/>
              <a:defRPr sz="2987" b="1"/>
            </a:lvl7pPr>
            <a:lvl8pPr marL="5974187" indent="0">
              <a:buNone/>
              <a:defRPr sz="2987" b="1"/>
            </a:lvl8pPr>
            <a:lvl9pPr marL="6827642" indent="0">
              <a:buNone/>
              <a:defRPr sz="2987" b="1"/>
            </a:lvl9pPr>
          </a:lstStyle>
          <a:p>
            <a:pPr lvl="0"/>
            <a:r>
              <a:rPr lang="zh-CN" altLang="en-US"/>
              <a:t>单击此处编辑母版文本样式</a:t>
            </a:r>
          </a:p>
        </p:txBody>
      </p:sp>
      <p:sp>
        <p:nvSpPr>
          <p:cNvPr id="6" name="Content Placeholder 5"/>
          <p:cNvSpPr>
            <a:spLocks noGrp="1"/>
          </p:cNvSpPr>
          <p:nvPr>
            <p:ph sz="quarter" idx="4"/>
          </p:nvPr>
        </p:nvSpPr>
        <p:spPr>
          <a:xfrm>
            <a:off x="11521440" y="4676140"/>
            <a:ext cx="9675284" cy="68778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114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98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751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Content Placeholder 2"/>
          <p:cNvSpPr>
            <a:spLocks noGrp="1"/>
          </p:cNvSpPr>
          <p:nvPr>
            <p:ph idx="1"/>
          </p:nvPr>
        </p:nvSpPr>
        <p:spPr>
          <a:xfrm>
            <a:off x="9675284" y="1843194"/>
            <a:ext cx="11521440" cy="9097433"/>
          </a:xfrm>
        </p:spPr>
        <p:txBody>
          <a:bodyPr/>
          <a:lstStyle>
            <a:lvl1pPr>
              <a:defRPr sz="5973"/>
            </a:lvl1pPr>
            <a:lvl2pPr>
              <a:defRPr sz="5227"/>
            </a:lvl2pPr>
            <a:lvl3pPr>
              <a:defRPr sz="4480"/>
            </a:lvl3pPr>
            <a:lvl4pPr>
              <a:defRPr sz="3733"/>
            </a:lvl4pPr>
            <a:lvl5pPr>
              <a:defRPr sz="3733"/>
            </a:lvl5pPr>
            <a:lvl6pPr>
              <a:defRPr sz="3733"/>
            </a:lvl6pPr>
            <a:lvl7pPr>
              <a:defRPr sz="3733"/>
            </a:lvl7pPr>
            <a:lvl8pPr>
              <a:defRPr sz="3733"/>
            </a:lvl8pPr>
            <a:lvl9pPr>
              <a:defRPr sz="373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8983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67605" y="853440"/>
            <a:ext cx="7340176" cy="2987040"/>
          </a:xfrm>
        </p:spPr>
        <p:txBody>
          <a:bodyPr anchor="b"/>
          <a:lstStyle>
            <a:lvl1pPr>
              <a:defRPr sz="5973"/>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675284" y="1843194"/>
            <a:ext cx="11521440" cy="9097433"/>
          </a:xfrm>
        </p:spPr>
        <p:txBody>
          <a:bodyPr anchor="t"/>
          <a:lstStyle>
            <a:lvl1pPr marL="0" indent="0">
              <a:buNone/>
              <a:defRPr sz="5973"/>
            </a:lvl1pPr>
            <a:lvl2pPr marL="853455" indent="0">
              <a:buNone/>
              <a:defRPr sz="5227"/>
            </a:lvl2pPr>
            <a:lvl3pPr marL="1706910" indent="0">
              <a:buNone/>
              <a:defRPr sz="4480"/>
            </a:lvl3pPr>
            <a:lvl4pPr marL="2560366" indent="0">
              <a:buNone/>
              <a:defRPr sz="3733"/>
            </a:lvl4pPr>
            <a:lvl5pPr marL="3413821" indent="0">
              <a:buNone/>
              <a:defRPr sz="3733"/>
            </a:lvl5pPr>
            <a:lvl6pPr marL="4267276" indent="0">
              <a:buNone/>
              <a:defRPr sz="3733"/>
            </a:lvl6pPr>
            <a:lvl7pPr marL="5120731" indent="0">
              <a:buNone/>
              <a:defRPr sz="3733"/>
            </a:lvl7pPr>
            <a:lvl8pPr marL="5974187" indent="0">
              <a:buNone/>
              <a:defRPr sz="3733"/>
            </a:lvl8pPr>
            <a:lvl9pPr marL="6827642" indent="0">
              <a:buNone/>
              <a:defRPr sz="3733"/>
            </a:lvl9pPr>
          </a:lstStyle>
          <a:p>
            <a:r>
              <a:rPr lang="zh-CN" altLang="en-US"/>
              <a:t>单击图标添加图片</a:t>
            </a:r>
            <a:endParaRPr lang="en-US" dirty="0"/>
          </a:p>
        </p:txBody>
      </p:sp>
      <p:sp>
        <p:nvSpPr>
          <p:cNvPr id="4" name="Text Placeholder 3"/>
          <p:cNvSpPr>
            <a:spLocks noGrp="1"/>
          </p:cNvSpPr>
          <p:nvPr>
            <p:ph type="body" sz="half" idx="2"/>
          </p:nvPr>
        </p:nvSpPr>
        <p:spPr>
          <a:xfrm>
            <a:off x="1567605" y="3840480"/>
            <a:ext cx="7340176" cy="7114964"/>
          </a:xfrm>
        </p:spPr>
        <p:txBody>
          <a:bodyPr/>
          <a:lstStyle>
            <a:lvl1pPr marL="0" indent="0">
              <a:buNone/>
              <a:defRPr sz="2987"/>
            </a:lvl1pPr>
            <a:lvl2pPr marL="853455" indent="0">
              <a:buNone/>
              <a:defRPr sz="2613"/>
            </a:lvl2pPr>
            <a:lvl3pPr marL="1706910" indent="0">
              <a:buNone/>
              <a:defRPr sz="2240"/>
            </a:lvl3pPr>
            <a:lvl4pPr marL="2560366" indent="0">
              <a:buNone/>
              <a:defRPr sz="1867"/>
            </a:lvl4pPr>
            <a:lvl5pPr marL="3413821" indent="0">
              <a:buNone/>
              <a:defRPr sz="1867"/>
            </a:lvl5pPr>
            <a:lvl6pPr marL="4267276" indent="0">
              <a:buNone/>
              <a:defRPr sz="1867"/>
            </a:lvl6pPr>
            <a:lvl7pPr marL="5120731" indent="0">
              <a:buNone/>
              <a:defRPr sz="1867"/>
            </a:lvl7pPr>
            <a:lvl8pPr marL="5974187" indent="0">
              <a:buNone/>
              <a:defRPr sz="1867"/>
            </a:lvl8pPr>
            <a:lvl9pPr marL="6827642" indent="0">
              <a:buNone/>
              <a:defRPr sz="186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7/3/2020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085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64640" y="681568"/>
            <a:ext cx="19629120" cy="247438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64640" y="3407833"/>
            <a:ext cx="19629120" cy="81224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64640" y="11865187"/>
            <a:ext cx="5120640" cy="681567"/>
          </a:xfrm>
          <a:prstGeom prst="rect">
            <a:avLst/>
          </a:prstGeom>
        </p:spPr>
        <p:txBody>
          <a:bodyPr vert="horz" lIns="91440" tIns="45720" rIns="91440" bIns="45720" rtlCol="0" anchor="ctr"/>
          <a:lstStyle>
            <a:lvl1pPr algn="l">
              <a:defRPr sz="2240">
                <a:solidFill>
                  <a:schemeClr val="tx1">
                    <a:tint val="75000"/>
                  </a:schemeClr>
                </a:solidFill>
              </a:defRPr>
            </a:lvl1pPr>
          </a:lstStyle>
          <a:p>
            <a:fld id="{C764DE79-268F-4C1A-8933-263129D2AF90}" type="datetimeFigureOut">
              <a:rPr lang="en-US" dirty="0"/>
              <a:t>7/3/2020</a:t>
            </a:fld>
            <a:endParaRPr lang="en-US" dirty="0"/>
          </a:p>
        </p:txBody>
      </p:sp>
      <p:sp>
        <p:nvSpPr>
          <p:cNvPr id="5" name="Footer Placeholder 4"/>
          <p:cNvSpPr>
            <a:spLocks noGrp="1"/>
          </p:cNvSpPr>
          <p:nvPr>
            <p:ph type="ftr" sz="quarter" idx="3"/>
          </p:nvPr>
        </p:nvSpPr>
        <p:spPr>
          <a:xfrm>
            <a:off x="7538720" y="11865187"/>
            <a:ext cx="7680960" cy="681567"/>
          </a:xfrm>
          <a:prstGeom prst="rect">
            <a:avLst/>
          </a:prstGeom>
        </p:spPr>
        <p:txBody>
          <a:bodyPr vert="horz" lIns="91440" tIns="45720" rIns="91440" bIns="45720" rtlCol="0" anchor="ctr"/>
          <a:lstStyle>
            <a:lvl1pPr algn="ctr">
              <a:defRPr sz="2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073120" y="11865187"/>
            <a:ext cx="5120640" cy="681567"/>
          </a:xfrm>
          <a:prstGeom prst="rect">
            <a:avLst/>
          </a:prstGeom>
        </p:spPr>
        <p:txBody>
          <a:bodyPr vert="horz" lIns="91440" tIns="45720" rIns="91440" bIns="45720" rtlCol="0" anchor="ctr"/>
          <a:lstStyle>
            <a:lvl1pPr algn="r">
              <a:defRPr sz="22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40418650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54"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xStyles>
    <p:titleStyle>
      <a:lvl1pPr algn="l" defTabSz="1706910" rtl="0" eaLnBrk="1" latinLnBrk="0" hangingPunct="1">
        <a:lnSpc>
          <a:spcPct val="90000"/>
        </a:lnSpc>
        <a:spcBef>
          <a:spcPct val="0"/>
        </a:spcBef>
        <a:buNone/>
        <a:defRPr sz="8213" kern="1200">
          <a:solidFill>
            <a:schemeClr val="tx1"/>
          </a:solidFill>
          <a:latin typeface="+mj-lt"/>
          <a:ea typeface="+mj-ea"/>
          <a:cs typeface="+mj-cs"/>
        </a:defRPr>
      </a:lvl1pPr>
    </p:titleStyle>
    <p:bodyStyle>
      <a:lvl1pPr marL="426728" indent="-426728" algn="l" defTabSz="1706910" rtl="0" eaLnBrk="1" latinLnBrk="0" hangingPunct="1">
        <a:lnSpc>
          <a:spcPct val="90000"/>
        </a:lnSpc>
        <a:spcBef>
          <a:spcPts val="1867"/>
        </a:spcBef>
        <a:buFont typeface="Arial" panose="020B0604020202020204" pitchFamily="34" charset="0"/>
        <a:buChar char="•"/>
        <a:defRPr sz="5227" kern="1200">
          <a:solidFill>
            <a:schemeClr val="tx1"/>
          </a:solidFill>
          <a:latin typeface="+mn-lt"/>
          <a:ea typeface="+mn-ea"/>
          <a:cs typeface="+mn-cs"/>
        </a:defRPr>
      </a:lvl1pPr>
      <a:lvl2pPr marL="1280183" indent="-426728" algn="l" defTabSz="1706910" rtl="0" eaLnBrk="1" latinLnBrk="0" hangingPunct="1">
        <a:lnSpc>
          <a:spcPct val="90000"/>
        </a:lnSpc>
        <a:spcBef>
          <a:spcPts val="933"/>
        </a:spcBef>
        <a:buFont typeface="Arial" panose="020B0604020202020204" pitchFamily="34" charset="0"/>
        <a:buChar char="•"/>
        <a:defRPr sz="4480" kern="1200">
          <a:solidFill>
            <a:schemeClr val="tx1"/>
          </a:solidFill>
          <a:latin typeface="+mn-lt"/>
          <a:ea typeface="+mn-ea"/>
          <a:cs typeface="+mn-cs"/>
        </a:defRPr>
      </a:lvl2pPr>
      <a:lvl3pPr marL="2133638" indent="-426728" algn="l" defTabSz="1706910" rtl="0" eaLnBrk="1" latinLnBrk="0" hangingPunct="1">
        <a:lnSpc>
          <a:spcPct val="90000"/>
        </a:lnSpc>
        <a:spcBef>
          <a:spcPts val="933"/>
        </a:spcBef>
        <a:buFont typeface="Arial" panose="020B0604020202020204" pitchFamily="34" charset="0"/>
        <a:buChar char="•"/>
        <a:defRPr sz="3733" kern="1200">
          <a:solidFill>
            <a:schemeClr val="tx1"/>
          </a:solidFill>
          <a:latin typeface="+mn-lt"/>
          <a:ea typeface="+mn-ea"/>
          <a:cs typeface="+mn-cs"/>
        </a:defRPr>
      </a:lvl3pPr>
      <a:lvl4pPr marL="2987093"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4pPr>
      <a:lvl5pPr marL="384054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5pPr>
      <a:lvl6pPr marL="469400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6pPr>
      <a:lvl7pPr marL="5547459"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7pPr>
      <a:lvl8pPr marL="6400914"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8pPr>
      <a:lvl9pPr marL="7254370" indent="-426728" algn="l" defTabSz="1706910" rtl="0" eaLnBrk="1" latinLnBrk="0" hangingPunct="1">
        <a:lnSpc>
          <a:spcPct val="90000"/>
        </a:lnSpc>
        <a:spcBef>
          <a:spcPts val="933"/>
        </a:spcBef>
        <a:buFont typeface="Arial" panose="020B0604020202020204" pitchFamily="34" charset="0"/>
        <a:buChar char="•"/>
        <a:defRPr sz="3360" kern="1200">
          <a:solidFill>
            <a:schemeClr val="tx1"/>
          </a:solidFill>
          <a:latin typeface="+mn-lt"/>
          <a:ea typeface="+mn-ea"/>
          <a:cs typeface="+mn-cs"/>
        </a:defRPr>
      </a:lvl9pPr>
    </p:bodyStyle>
    <p:otherStyle>
      <a:defPPr>
        <a:defRPr lang="en-US"/>
      </a:defPPr>
      <a:lvl1pPr marL="0" algn="l" defTabSz="1706910" rtl="0" eaLnBrk="1" latinLnBrk="0" hangingPunct="1">
        <a:defRPr sz="3360" kern="1200">
          <a:solidFill>
            <a:schemeClr val="tx1"/>
          </a:solidFill>
          <a:latin typeface="+mn-lt"/>
          <a:ea typeface="+mn-ea"/>
          <a:cs typeface="+mn-cs"/>
        </a:defRPr>
      </a:lvl1pPr>
      <a:lvl2pPr marL="853455" algn="l" defTabSz="1706910" rtl="0" eaLnBrk="1" latinLnBrk="0" hangingPunct="1">
        <a:defRPr sz="3360" kern="1200">
          <a:solidFill>
            <a:schemeClr val="tx1"/>
          </a:solidFill>
          <a:latin typeface="+mn-lt"/>
          <a:ea typeface="+mn-ea"/>
          <a:cs typeface="+mn-cs"/>
        </a:defRPr>
      </a:lvl2pPr>
      <a:lvl3pPr marL="1706910" algn="l" defTabSz="1706910" rtl="0" eaLnBrk="1" latinLnBrk="0" hangingPunct="1">
        <a:defRPr sz="3360" kern="1200">
          <a:solidFill>
            <a:schemeClr val="tx1"/>
          </a:solidFill>
          <a:latin typeface="+mn-lt"/>
          <a:ea typeface="+mn-ea"/>
          <a:cs typeface="+mn-cs"/>
        </a:defRPr>
      </a:lvl3pPr>
      <a:lvl4pPr marL="2560366" algn="l" defTabSz="1706910" rtl="0" eaLnBrk="1" latinLnBrk="0" hangingPunct="1">
        <a:defRPr sz="3360" kern="1200">
          <a:solidFill>
            <a:schemeClr val="tx1"/>
          </a:solidFill>
          <a:latin typeface="+mn-lt"/>
          <a:ea typeface="+mn-ea"/>
          <a:cs typeface="+mn-cs"/>
        </a:defRPr>
      </a:lvl4pPr>
      <a:lvl5pPr marL="3413821" algn="l" defTabSz="1706910" rtl="0" eaLnBrk="1" latinLnBrk="0" hangingPunct="1">
        <a:defRPr sz="3360" kern="1200">
          <a:solidFill>
            <a:schemeClr val="tx1"/>
          </a:solidFill>
          <a:latin typeface="+mn-lt"/>
          <a:ea typeface="+mn-ea"/>
          <a:cs typeface="+mn-cs"/>
        </a:defRPr>
      </a:lvl5pPr>
      <a:lvl6pPr marL="4267276" algn="l" defTabSz="1706910" rtl="0" eaLnBrk="1" latinLnBrk="0" hangingPunct="1">
        <a:defRPr sz="3360" kern="1200">
          <a:solidFill>
            <a:schemeClr val="tx1"/>
          </a:solidFill>
          <a:latin typeface="+mn-lt"/>
          <a:ea typeface="+mn-ea"/>
          <a:cs typeface="+mn-cs"/>
        </a:defRPr>
      </a:lvl6pPr>
      <a:lvl7pPr marL="5120731" algn="l" defTabSz="1706910" rtl="0" eaLnBrk="1" latinLnBrk="0" hangingPunct="1">
        <a:defRPr sz="3360" kern="1200">
          <a:solidFill>
            <a:schemeClr val="tx1"/>
          </a:solidFill>
          <a:latin typeface="+mn-lt"/>
          <a:ea typeface="+mn-ea"/>
          <a:cs typeface="+mn-cs"/>
        </a:defRPr>
      </a:lvl7pPr>
      <a:lvl8pPr marL="5974187" algn="l" defTabSz="1706910" rtl="0" eaLnBrk="1" latinLnBrk="0" hangingPunct="1">
        <a:defRPr sz="3360" kern="1200">
          <a:solidFill>
            <a:schemeClr val="tx1"/>
          </a:solidFill>
          <a:latin typeface="+mn-lt"/>
          <a:ea typeface="+mn-ea"/>
          <a:cs typeface="+mn-cs"/>
        </a:defRPr>
      </a:lvl8pPr>
      <a:lvl9pPr marL="6827642" algn="l" defTabSz="1706910"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1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tags" Target="../tags/tag29.xml"/><Relationship Id="rId7" Type="http://schemas.openxmlformats.org/officeDocument/2006/relationships/image" Target="../media/image13.jp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12.xml"/><Relationship Id="rId5" Type="http://schemas.openxmlformats.org/officeDocument/2006/relationships/slideLayout" Target="../slideLayouts/slideLayout7.xml"/><Relationship Id="rId10" Type="http://schemas.openxmlformats.org/officeDocument/2006/relationships/comments" Target="../comments/comment1.xml"/><Relationship Id="rId4" Type="http://schemas.openxmlformats.org/officeDocument/2006/relationships/tags" Target="../tags/tag30.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comments" Target="../comments/commen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3.jp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notesSlide" Target="../notesSlides/notesSlide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13.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5.xm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7.png"/><Relationship Id="rId7"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3.wmf"/><Relationship Id="rId10" Type="http://schemas.openxmlformats.org/officeDocument/2006/relationships/image" Target="../media/image29.png"/><Relationship Id="rId4" Type="http://schemas.openxmlformats.org/officeDocument/2006/relationships/oleObject" Target="../embeddings/oleObject3.bin"/><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comments" Target="../comments/comment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comments" Target="../comments/comment1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8.jp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omments" Target="../comments/commen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jp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GimHuang/HydroacousticsCourseDesign.git" TargetMode="External"/><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jpg"/><Relationship Id="rId11" Type="http://schemas.openxmlformats.org/officeDocument/2006/relationships/image" Target="../media/image10.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14.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9728759" y="4800815"/>
            <a:ext cx="13030423" cy="6068907"/>
          </a:xfrm>
          <a:custGeom>
            <a:avLst/>
            <a:gdLst>
              <a:gd name="connsiteX0" fmla="*/ 2038644 w 12692627"/>
              <a:gd name="connsiteY0" fmla="*/ 0 h 6096000"/>
              <a:gd name="connsiteX1" fmla="*/ 2620739 w 12692627"/>
              <a:gd name="connsiteY1" fmla="*/ 0 h 6096000"/>
              <a:gd name="connsiteX2" fmla="*/ 12110531 w 12692627"/>
              <a:gd name="connsiteY2" fmla="*/ 0 h 6096000"/>
              <a:gd name="connsiteX3" fmla="*/ 12692627 w 12692627"/>
              <a:gd name="connsiteY3" fmla="*/ 0 h 6096000"/>
              <a:gd name="connsiteX4" fmla="*/ 12692627 w 12692627"/>
              <a:gd name="connsiteY4" fmla="*/ 6096000 h 6096000"/>
              <a:gd name="connsiteX5" fmla="*/ 12110531 w 12692627"/>
              <a:gd name="connsiteY5" fmla="*/ 6096000 h 6096000"/>
              <a:gd name="connsiteX6" fmla="*/ 582095 w 12692627"/>
              <a:gd name="connsiteY6" fmla="*/ 6096000 h 6096000"/>
              <a:gd name="connsiteX7" fmla="*/ 0 w 12692627"/>
              <a:gd name="connsiteY7" fmla="*/ 609600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2627" h="6096000">
                <a:moveTo>
                  <a:pt x="2038644" y="0"/>
                </a:moveTo>
                <a:lnTo>
                  <a:pt x="2620739" y="0"/>
                </a:lnTo>
                <a:lnTo>
                  <a:pt x="12110531" y="0"/>
                </a:lnTo>
                <a:lnTo>
                  <a:pt x="12692627" y="0"/>
                </a:lnTo>
                <a:lnTo>
                  <a:pt x="12692627" y="6096000"/>
                </a:lnTo>
                <a:lnTo>
                  <a:pt x="12110531" y="6096000"/>
                </a:lnTo>
                <a:lnTo>
                  <a:pt x="582095" y="6096000"/>
                </a:lnTo>
                <a:lnTo>
                  <a:pt x="0" y="609600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5" name="组合 4">
            <a:extLst>
              <a:ext uri="{FF2B5EF4-FFF2-40B4-BE49-F238E27FC236}">
                <a16:creationId xmlns:a16="http://schemas.microsoft.com/office/drawing/2014/main" id="{CD230C37-6078-4D8A-9475-A79B4E525943}"/>
              </a:ext>
            </a:extLst>
          </p:cNvPr>
          <p:cNvGrpSpPr/>
          <p:nvPr/>
        </p:nvGrpSpPr>
        <p:grpSpPr>
          <a:xfrm>
            <a:off x="0" y="4164618"/>
            <a:ext cx="12368866" cy="7036136"/>
            <a:chOff x="0" y="4164618"/>
            <a:chExt cx="12368866" cy="7036136"/>
          </a:xfrm>
        </p:grpSpPr>
        <p:sp>
          <p:nvSpPr>
            <p:cNvPr id="19" name="等腰三角形 18"/>
            <p:cNvSpPr/>
            <p:nvPr/>
          </p:nvSpPr>
          <p:spPr>
            <a:xfrm>
              <a:off x="11941982" y="4164619"/>
              <a:ext cx="426884" cy="636196"/>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20" name="等腰三角形 19"/>
            <p:cNvSpPr/>
            <p:nvPr/>
          </p:nvSpPr>
          <p:spPr>
            <a:xfrm rot="10800000">
              <a:off x="6961288" y="10262831"/>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grpSp>
          <p:nvGrpSpPr>
            <p:cNvPr id="4" name="组合 3">
              <a:extLst>
                <a:ext uri="{FF2B5EF4-FFF2-40B4-BE49-F238E27FC236}">
                  <a16:creationId xmlns:a16="http://schemas.microsoft.com/office/drawing/2014/main" id="{6AD589E0-6F62-4B34-814E-BAB7024624D8}"/>
                </a:ext>
              </a:extLst>
            </p:cNvPr>
            <p:cNvGrpSpPr/>
            <p:nvPr/>
          </p:nvGrpSpPr>
          <p:grpSpPr>
            <a:xfrm>
              <a:off x="0" y="4164618"/>
              <a:ext cx="12155424" cy="7036135"/>
              <a:chOff x="0" y="4164618"/>
              <a:chExt cx="12155424" cy="7036135"/>
            </a:xfrm>
          </p:grpSpPr>
          <p:sp>
            <p:nvSpPr>
              <p:cNvPr id="22" name="任意多边形 21"/>
              <p:cNvSpPr/>
              <p:nvPr/>
            </p:nvSpPr>
            <p:spPr>
              <a:xfrm>
                <a:off x="0" y="4800815"/>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平行四边形 16"/>
              <p:cNvSpPr/>
              <p:nvPr/>
            </p:nvSpPr>
            <p:spPr>
              <a:xfrm>
                <a:off x="7274706" y="4164618"/>
                <a:ext cx="4880718" cy="7036135"/>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grpSp>
      <p:sp>
        <p:nvSpPr>
          <p:cNvPr id="30" name="PA_矩形 1"/>
          <p:cNvSpPr/>
          <p:nvPr>
            <p:custDataLst>
              <p:tags r:id="rId1"/>
            </p:custDataLst>
          </p:nvPr>
        </p:nvSpPr>
        <p:spPr>
          <a:xfrm>
            <a:off x="742147" y="6931658"/>
            <a:ext cx="6532558" cy="1015663"/>
          </a:xfrm>
          <a:prstGeom prst="rect">
            <a:avLst/>
          </a:prstGeom>
          <a:effectLst>
            <a:outerShdw blurRad="63500" sx="102000" sy="102000" algn="ctr" rotWithShape="0">
              <a:prstClr val="black">
                <a:alpha val="40000"/>
              </a:prstClr>
            </a:outerShdw>
          </a:effectLst>
        </p:spPr>
        <p:txBody>
          <a:bodyPr wrap="none">
            <a:spAutoFit/>
          </a:bodyPr>
          <a:lstStyle/>
          <a:p>
            <a:r>
              <a:rPr lang="en-US" altLang="zh-CN"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18 </a:t>
            </a:r>
            <a:r>
              <a:rPr lang="zh-CN" altLang="en-US" sz="6000" dirty="0">
                <a:solidFill>
                  <a:schemeClr val="tx2">
                    <a:lumMod val="75000"/>
                  </a:schemeClr>
                </a:solidFill>
                <a:latin typeface="Times New Roman" panose="02020603050405020304" pitchFamily="18" charset="0"/>
                <a:cs typeface="Times New Roman" panose="02020603050405020304" pitchFamily="18" charset="0"/>
                <a:sym typeface="Century Gothic" panose="020B0502020202020204" pitchFamily="34" charset="0"/>
              </a:rPr>
              <a:t>级海洋测绘一组</a:t>
            </a:r>
          </a:p>
        </p:txBody>
      </p:sp>
      <p:pic>
        <p:nvPicPr>
          <p:cNvPr id="10" name="图片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0966050" y="28448"/>
            <a:ext cx="1792350" cy="1811688"/>
          </a:xfrm>
          <a:prstGeom prst="rect">
            <a:avLst/>
          </a:prstGeom>
        </p:spPr>
      </p:pic>
      <p:grpSp>
        <p:nvGrpSpPr>
          <p:cNvPr id="6" name="组合 5">
            <a:extLst>
              <a:ext uri="{FF2B5EF4-FFF2-40B4-BE49-F238E27FC236}">
                <a16:creationId xmlns:a16="http://schemas.microsoft.com/office/drawing/2014/main" id="{32160BA7-0A3A-4955-AD91-FA985718D89D}"/>
              </a:ext>
            </a:extLst>
          </p:cNvPr>
          <p:cNvGrpSpPr/>
          <p:nvPr/>
        </p:nvGrpSpPr>
        <p:grpSpPr>
          <a:xfrm>
            <a:off x="426165" y="718457"/>
            <a:ext cx="15630264" cy="2112297"/>
            <a:chOff x="426165" y="718457"/>
            <a:chExt cx="15630264" cy="2112297"/>
          </a:xfrm>
        </p:grpSpPr>
        <p:sp>
          <p:nvSpPr>
            <p:cNvPr id="25" name="PA_矩形 1"/>
            <p:cNvSpPr/>
            <p:nvPr>
              <p:custDataLst>
                <p:tags r:id="rId3"/>
              </p:custDataLst>
            </p:nvPr>
          </p:nvSpPr>
          <p:spPr>
            <a:xfrm>
              <a:off x="426165" y="1267569"/>
              <a:ext cx="14000843" cy="1563185"/>
            </a:xfrm>
            <a:prstGeom prst="rect">
              <a:avLst/>
            </a:prstGeom>
            <a:effectLst>
              <a:outerShdw blurRad="63500" sx="102000" sy="102000" algn="ctr" rotWithShape="0">
                <a:prstClr val="black">
                  <a:alpha val="40000"/>
                </a:prstClr>
              </a:outerShdw>
            </a:effectLst>
          </p:spPr>
          <p:txBody>
            <a:bodyPr wrap="square">
              <a:spAutoFit/>
            </a:bodyPr>
            <a:lstStyle/>
            <a:p>
              <a:pPr algn="l"/>
              <a:r>
                <a:rPr lang="zh-CN" altLang="en-US" sz="9558" kern="1600" spc="100" dirty="0">
                  <a:solidFill>
                    <a:schemeClr val="tx2">
                      <a:lumMod val="50000"/>
                    </a:schemeClr>
                  </a:solidFill>
                  <a:latin typeface="微软雅黑" panose="020B0503020204020204" pitchFamily="34" charset="-122"/>
                  <a:ea typeface="微软雅黑" panose="020B0503020204020204" pitchFamily="34" charset="-122"/>
                  <a:sym typeface="Century Gothic" panose="020B0502020202020204" pitchFamily="34" charset="0"/>
                </a:rPr>
                <a:t>水声学原理课程设计汇报</a:t>
              </a:r>
            </a:p>
          </p:txBody>
        </p:sp>
        <p:cxnSp>
          <p:nvCxnSpPr>
            <p:cNvPr id="3" name="直接连接符 2">
              <a:extLst>
                <a:ext uri="{FF2B5EF4-FFF2-40B4-BE49-F238E27FC236}">
                  <a16:creationId xmlns:a16="http://schemas.microsoft.com/office/drawing/2014/main" id="{44BE1043-AB46-4534-96A2-1E0EA7489E01}"/>
                </a:ext>
              </a:extLst>
            </p:cNvPr>
            <p:cNvCxnSpPr/>
            <p:nvPr/>
          </p:nvCxnSpPr>
          <p:spPr>
            <a:xfrm>
              <a:off x="522514" y="718457"/>
              <a:ext cx="15533915" cy="0"/>
            </a:xfrm>
            <a:prstGeom prst="line">
              <a:avLst/>
            </a:prstGeom>
            <a:ln w="6985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400" fill="hold"/>
                                        <p:tgtEl>
                                          <p:spTgt spid="24"/>
                                        </p:tgtEl>
                                        <p:attrNameLst>
                                          <p:attrName>ppt_x</p:attrName>
                                        </p:attrNameLst>
                                      </p:cBhvr>
                                      <p:tavLst>
                                        <p:tav tm="0">
                                          <p:val>
                                            <p:strVal val="1+#ppt_w/2"/>
                                          </p:val>
                                        </p:tav>
                                        <p:tav tm="100000">
                                          <p:val>
                                            <p:strVal val="#ppt_x"/>
                                          </p:val>
                                        </p:tav>
                                      </p:tavLst>
                                    </p:anim>
                                    <p:anim calcmode="lin" valueType="num">
                                      <p:cBhvr additive="base">
                                        <p:cTn id="12" dur="4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400"/>
                            </p:stCondLst>
                            <p:childTnLst>
                              <p:par>
                                <p:cTn id="14" presetID="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10" presetClass="entr" presetSubtype="0" fill="hold" grpId="1"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20" grpId="0" animBg="1"/>
      <p:bldP spid="17" grpId="0" animBg="1"/>
      <p:bldP spid="30" grpId="0"/>
      <p:bldP spid="30" grpId="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300"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78476" y="1006426"/>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自从1998年以来, Argo积累了大量的海水温度、盐度和压力数据。根据Argo浮标测量的温度、盐度和压力数据, 采用联合国教科文组织推荐的公式可以计算出该测点处的声速剖面。在深度上将声速剖面划分为若干个深度层,针对不同的深度层进行分别分析,统计出每个声速层中的声速及其梯度的变化范围。</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声速剖面反映的是声速在海水中的垂直分布，如何准确描述海洋声速剖面的结构和变化特征是海洋声学研究的一个重要问题，具有重要意义。</a:t>
            </a:r>
          </a:p>
          <a:p>
            <a:pPr indent="1112683" algn="just">
              <a:lnSpc>
                <a:spcPct val="150000"/>
              </a:lnSpc>
            </a:pPr>
            <a:r>
              <a:rPr lang="zh-CN" altLang="en-US"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本次课题设计所采用的</a:t>
            </a: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经验正交函数（EOF） 是描述声速剖面最有效的基函数。</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BA7844-D938-44B8-BD56-017CEFC16E6C}"/>
              </a:ext>
            </a:extLst>
          </p:cNvPr>
          <p:cNvGrpSpPr/>
          <p:nvPr/>
        </p:nvGrpSpPr>
        <p:grpSpPr>
          <a:xfrm>
            <a:off x="0" y="-152400"/>
            <a:ext cx="4014878" cy="13217236"/>
            <a:chOff x="0" y="12246"/>
            <a:chExt cx="4014878" cy="12760906"/>
          </a:xfrm>
        </p:grpSpPr>
        <p:sp>
          <p:nvSpPr>
            <p:cNvPr id="21" name="矩形 20"/>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矩形 14">
            <a:extLst>
              <a:ext uri="{FF2B5EF4-FFF2-40B4-BE49-F238E27FC236}">
                <a16:creationId xmlns:a16="http://schemas.microsoft.com/office/drawing/2014/main" id="{91A10B99-1495-45FD-B3AE-9D70DB58AEC2}"/>
              </a:ext>
            </a:extLst>
          </p:cNvPr>
          <p:cNvSpPr/>
          <p:nvPr/>
        </p:nvSpPr>
        <p:spPr>
          <a:xfrm>
            <a:off x="4788244" y="2755102"/>
            <a:ext cx="17269013" cy="10800201"/>
          </a:xfrm>
          <a:prstGeom prst="rect">
            <a:avLst/>
          </a:prstGeom>
        </p:spPr>
        <p:txBody>
          <a:bodyPr wrap="square">
            <a:spAutoFit/>
          </a:bodyPr>
          <a:lstStyle/>
          <a:p>
            <a:pPr indent="-1112683">
              <a:lnSpc>
                <a:spcPct val="150000"/>
              </a:lnSpc>
              <a:extLst>
                <a:ext uri="{35155182-B16C-46BC-9424-99874614C6A1}">
                  <wpsdc:indentchars xmlns="" xmlns:wpsdc="http://www.wps.cn/officeDocument/2017/drawingmlCustomData" val="-200" checksum="2844188043"/>
                </a:ext>
              </a:extLst>
            </a:pPr>
            <a:r>
              <a:rPr lang="en-US" altLang="zh-CN" sz="3982" dirty="0">
                <a:ln/>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3982" dirty="0">
                <a:ln/>
                <a:solidFill>
                  <a:schemeClr val="tx2">
                    <a:lumMod val="75000"/>
                  </a:schemeClr>
                </a:solidFill>
                <a:latin typeface="+mn-ea"/>
                <a:sym typeface="Century Gothic" panose="020B0502020202020204" pitchFamily="34" charset="0"/>
              </a:rPr>
              <a:t>选用中国 Argo 资料中心发布的全球 Argo 资料 数据集，数据时间范围为 2015年1月-2020年12月时间间隔为一个月，挑选出研究海区（南海中部海区——12.5°N 115.5°E） </a:t>
            </a:r>
            <a:r>
              <a:rPr lang="en-US" altLang="zh-CN" sz="3982" dirty="0" err="1">
                <a:ln/>
                <a:solidFill>
                  <a:schemeClr val="tx2">
                    <a:lumMod val="75000"/>
                  </a:schemeClr>
                </a:solidFill>
                <a:latin typeface="+mn-ea"/>
                <a:sym typeface="Century Gothic" panose="020B0502020202020204" pitchFamily="34" charset="0"/>
              </a:rPr>
              <a:t>的所有观测剖面，然后对观测剖面的数据进行解析与质量检查，并确认无误</a:t>
            </a:r>
            <a:r>
              <a:rPr lang="en-US" altLang="zh-CN" sz="3982" dirty="0">
                <a:ln/>
                <a:solidFill>
                  <a:schemeClr val="tx2">
                    <a:lumMod val="75000"/>
                  </a:schemeClr>
                </a:solidFill>
                <a:latin typeface="+mn-ea"/>
                <a:sym typeface="Century Gothic" panose="020B0502020202020204" pitchFamily="34" charset="0"/>
              </a:rPr>
              <a:t>。</a:t>
            </a: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利用 Argo 观测的压强、温度、盐度剖面数据</a:t>
            </a:r>
            <a:r>
              <a:rPr lang="zh-CN" altLang="en-US" sz="3982" dirty="0">
                <a:ln/>
                <a:solidFill>
                  <a:schemeClr val="tx2">
                    <a:lumMod val="75000"/>
                  </a:schemeClr>
                </a:solidFill>
                <a:latin typeface="+mn-ea"/>
                <a:sym typeface="Century Gothic" panose="020B0502020202020204" pitchFamily="34" charset="0"/>
              </a:rPr>
              <a:t>，通过三参数模型</a:t>
            </a:r>
            <a:r>
              <a:rPr lang="en-US" altLang="zh-CN" sz="3982" dirty="0">
                <a:ln/>
                <a:solidFill>
                  <a:schemeClr val="tx2">
                    <a:lumMod val="75000"/>
                  </a:schemeClr>
                </a:solidFill>
                <a:latin typeface="+mn-ea"/>
                <a:sym typeface="Century Gothic" panose="020B0502020202020204" pitchFamily="34" charset="0"/>
              </a:rPr>
              <a:t>计算得出声速剖面，然后利用 Akima </a:t>
            </a:r>
            <a:r>
              <a:rPr lang="en-US" altLang="zh-CN" sz="3982" dirty="0" err="1">
                <a:ln/>
                <a:solidFill>
                  <a:schemeClr val="tx2">
                    <a:lumMod val="75000"/>
                  </a:schemeClr>
                </a:solidFill>
                <a:latin typeface="+mn-ea"/>
                <a:sym typeface="Century Gothic" panose="020B0502020202020204" pitchFamily="34" charset="0"/>
              </a:rPr>
              <a:t>插值法，将声速剖面插值到垂直标准层进行</a:t>
            </a:r>
            <a:r>
              <a:rPr lang="en-US" altLang="zh-CN" sz="3982" dirty="0">
                <a:ln/>
                <a:solidFill>
                  <a:schemeClr val="tx2">
                    <a:lumMod val="75000"/>
                  </a:schemeClr>
                </a:solidFill>
                <a:latin typeface="+mn-ea"/>
                <a:sym typeface="Century Gothic" panose="020B0502020202020204" pitchFamily="34" charset="0"/>
              </a:rPr>
              <a:t> EOF 分析</a:t>
            </a:r>
            <a:r>
              <a:rPr lang="zh-CN" altLang="en-US" sz="3982" dirty="0">
                <a:ln/>
                <a:solidFill>
                  <a:schemeClr val="tx2">
                    <a:lumMod val="75000"/>
                  </a:schemeClr>
                </a:solidFill>
                <a:latin typeface="+mn-ea"/>
                <a:sym typeface="Century Gothic" panose="020B0502020202020204" pitchFamily="34" charset="0"/>
              </a:rPr>
              <a:t>。</a:t>
            </a:r>
            <a:endParaRPr lang="en-US" altLang="zh-CN" sz="3982" dirty="0">
              <a:ln/>
              <a:solidFill>
                <a:schemeClr val="tx2">
                  <a:lumMod val="75000"/>
                </a:schemeClr>
              </a:solidFill>
              <a:latin typeface="+mn-ea"/>
              <a:sym typeface="Century Gothic" panose="020B0502020202020204" pitchFamily="34" charset="0"/>
            </a:endParaRPr>
          </a:p>
          <a:p>
            <a:pPr indent="-1112683">
              <a:lnSpc>
                <a:spcPct val="150000"/>
              </a:lnSpc>
              <a:extLst>
                <a:ext uri="{35155182-B16C-46BC-9424-99874614C6A1}">
                  <wpsdc:indentchars xmlns="" xmlns:wpsdc="http://www.wps.cn/officeDocument/2017/drawingmlCustomData" val="-200" checksum="2844188043"/>
                </a:ext>
              </a:extLst>
            </a:pPr>
            <a:r>
              <a:rPr lang="en-US" altLang="zh-CN" sz="3982" dirty="0">
                <a:ln/>
                <a:solidFill>
                  <a:schemeClr val="tx2">
                    <a:lumMod val="75000"/>
                  </a:schemeClr>
                </a:solidFill>
                <a:latin typeface="+mn-ea"/>
                <a:sym typeface="Century Gothic" panose="020B0502020202020204" pitchFamily="34" charset="0"/>
              </a:rPr>
              <a:t>       标准层深度为 0、10、20、30、50、75、100、125、150、200、250、300、400、500、600、700、800、900、1000、1100、1200、1300、1400、1500、1750、2000m。</a:t>
            </a: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a:p>
            <a:pPr indent="-1112683">
              <a:lnSpc>
                <a:spcPct val="130000"/>
              </a:lnSpc>
              <a:extLst>
                <a:ext uri="{35155182-B16C-46BC-9424-99874614C6A1}">
                  <wpsdc:indentchars xmlns="" xmlns:wpsdc="http://www.wps.cn/officeDocument/2017/drawingmlCustomData" val="-200" checksum="2844188043"/>
                </a:ext>
              </a:extLst>
            </a:pPr>
            <a:endParaRPr lang="en-US" altLang="zh-CN" sz="3982" dirty="0">
              <a:ln/>
              <a:solidFill>
                <a:schemeClr val="tx2">
                  <a:lumMod val="75000"/>
                </a:schemeClr>
              </a:solidFill>
              <a:latin typeface="+mn-ea"/>
              <a:sym typeface="Century Gothic" panose="020B0502020202020204" pitchFamily="34" charset="0"/>
            </a:endParaRPr>
          </a:p>
        </p:txBody>
      </p:sp>
      <p:grpSp>
        <p:nvGrpSpPr>
          <p:cNvPr id="18" name="组合 17">
            <a:extLst>
              <a:ext uri="{FF2B5EF4-FFF2-40B4-BE49-F238E27FC236}">
                <a16:creationId xmlns:a16="http://schemas.microsoft.com/office/drawing/2014/main" id="{492904C5-937A-4CCA-8D94-3709AF93A794}"/>
              </a:ext>
            </a:extLst>
          </p:cNvPr>
          <p:cNvGrpSpPr/>
          <p:nvPr/>
        </p:nvGrpSpPr>
        <p:grpSpPr>
          <a:xfrm>
            <a:off x="6281633" y="28448"/>
            <a:ext cx="11269944" cy="2313355"/>
            <a:chOff x="8985" y="346"/>
            <a:chExt cx="18065" cy="4545"/>
          </a:xfrm>
        </p:grpSpPr>
        <p:grpSp>
          <p:nvGrpSpPr>
            <p:cNvPr id="19" name="组合 18">
              <a:extLst>
                <a:ext uri="{FF2B5EF4-FFF2-40B4-BE49-F238E27FC236}">
                  <a16:creationId xmlns:a16="http://schemas.microsoft.com/office/drawing/2014/main" id="{2C07BA8B-2F97-4A8B-96E9-5ADA78F0F221}"/>
                </a:ext>
              </a:extLst>
            </p:cNvPr>
            <p:cNvGrpSpPr/>
            <p:nvPr/>
          </p:nvGrpSpPr>
          <p:grpSpPr>
            <a:xfrm>
              <a:off x="10221" y="1158"/>
              <a:ext cx="16829" cy="2843"/>
              <a:chOff x="6490537" y="525776"/>
              <a:chExt cx="10686904" cy="1805016"/>
            </a:xfrm>
          </p:grpSpPr>
          <p:sp>
            <p:nvSpPr>
              <p:cNvPr id="22" name="PA_文本框 13">
                <a:extLst>
                  <a:ext uri="{FF2B5EF4-FFF2-40B4-BE49-F238E27FC236}">
                    <a16:creationId xmlns:a16="http://schemas.microsoft.com/office/drawing/2014/main" id="{A21A2402-E161-4DA7-A760-38F80BD0D734}"/>
                  </a:ext>
                </a:extLst>
              </p:cNvPr>
              <p:cNvSpPr txBox="1"/>
              <p:nvPr>
                <p:custDataLst>
                  <p:tags r:id="rId1"/>
                </p:custDataLst>
              </p:nvPr>
            </p:nvSpPr>
            <p:spPr>
              <a:xfrm>
                <a:off x="8509646" y="525776"/>
                <a:ext cx="8667795" cy="1805016"/>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sp>
            <p:nvSpPr>
              <p:cNvPr id="23" name="PA_矩形 14">
                <a:extLst>
                  <a:ext uri="{FF2B5EF4-FFF2-40B4-BE49-F238E27FC236}">
                    <a16:creationId xmlns:a16="http://schemas.microsoft.com/office/drawing/2014/main" id="{AE3CE4C9-5607-440C-846E-925BB457E432}"/>
                  </a:ext>
                </a:extLst>
              </p:cNvPr>
              <p:cNvSpPr/>
              <p:nvPr>
                <p:custDataLst>
                  <p:tags r:id="rId2"/>
                </p:custDataLst>
              </p:nvPr>
            </p:nvSpPr>
            <p:spPr>
              <a:xfrm>
                <a:off x="6490537" y="1480087"/>
                <a:ext cx="9878927" cy="56327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0" name="文本框 19">
              <a:extLst>
                <a:ext uri="{FF2B5EF4-FFF2-40B4-BE49-F238E27FC236}">
                  <a16:creationId xmlns:a16="http://schemas.microsoft.com/office/drawing/2014/main" id="{CBF19E85-8E6A-4FA3-934E-52A4268F9C52}"/>
                </a:ext>
              </a:extLst>
            </p:cNvPr>
            <p:cNvSpPr txBox="1"/>
            <p:nvPr/>
          </p:nvSpPr>
          <p:spPr>
            <a:xfrm>
              <a:off x="8985" y="346"/>
              <a:ext cx="5840" cy="454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05.</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p:cNvPicPr>
          <p:nvPr/>
        </p:nvPicPr>
        <p:blipFill>
          <a:blip r:embed="rId7">
            <a:extLst>
              <a:ext uri="{28A0092B-C50C-407E-A947-70E740481C1C}">
                <a14:useLocalDpi xmlns:a14="http://schemas.microsoft.com/office/drawing/2010/main" val="0"/>
              </a:ext>
            </a:extLst>
          </a:blip>
          <a:srcRect/>
          <a:stretch/>
        </p:blipFill>
        <p:spPr>
          <a:xfrm>
            <a:off x="0" y="12246"/>
            <a:ext cx="22758400" cy="7319216"/>
          </a:xfrm>
          <a:prstGeom prst="rect">
            <a:avLst/>
          </a:prstGeom>
        </p:spPr>
      </p:pic>
      <p:sp>
        <p:nvSpPr>
          <p:cNvPr id="3" name="矩形 2"/>
          <p:cNvSpPr/>
          <p:nvPr/>
        </p:nvSpPr>
        <p:spPr>
          <a:xfrm rot="16200000">
            <a:off x="10649646" y="-3681723"/>
            <a:ext cx="1459109" cy="227584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en-US" altLang="zh-CN" sz="3460" b="1" dirty="0">
              <a:solidFill>
                <a:schemeClr val="tx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grpSp>
        <p:nvGrpSpPr>
          <p:cNvPr id="2" name="组合 1"/>
          <p:cNvGrpSpPr/>
          <p:nvPr/>
        </p:nvGrpSpPr>
        <p:grpSpPr>
          <a:xfrm>
            <a:off x="2039406" y="8744019"/>
            <a:ext cx="10395035" cy="2227477"/>
            <a:chOff x="3226" y="13579"/>
            <a:chExt cx="16443" cy="1797"/>
          </a:xfrm>
        </p:grpSpPr>
        <p:sp>
          <p:nvSpPr>
            <p:cNvPr id="5" name="Shape 2412"/>
            <p:cNvSpPr/>
            <p:nvPr/>
          </p:nvSpPr>
          <p:spPr>
            <a:xfrm>
              <a:off x="3226" y="14069"/>
              <a:ext cx="1368" cy="783"/>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9" name="MH_Entry_1">
              <a:hlinkClick r:id="rId8" action="ppaction://hlinksldjump"/>
            </p:cNvPr>
            <p:cNvSpPr>
              <a:spLocks noChangeArrowheads="1"/>
            </p:cNvSpPr>
            <p:nvPr>
              <p:custDataLst>
                <p:tags r:id="rId4"/>
              </p:custDataLst>
            </p:nvPr>
          </p:nvSpPr>
          <p:spPr bwMode="auto">
            <a:xfrm>
              <a:off x="4594" y="13579"/>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p>
          </p:txBody>
        </p:sp>
      </p:grpSp>
      <p:grpSp>
        <p:nvGrpSpPr>
          <p:cNvPr id="19" name="组合 18"/>
          <p:cNvGrpSpPr/>
          <p:nvPr/>
        </p:nvGrpSpPr>
        <p:grpSpPr>
          <a:xfrm>
            <a:off x="12434458" y="8456549"/>
            <a:ext cx="11919542" cy="2803004"/>
            <a:chOff x="19293" y="13363"/>
            <a:chExt cx="16410" cy="1797"/>
          </a:xfrm>
        </p:grpSpPr>
        <p:sp>
          <p:nvSpPr>
            <p:cNvPr id="8" name="Shape 2438"/>
            <p:cNvSpPr/>
            <p:nvPr/>
          </p:nvSpPr>
          <p:spPr>
            <a:xfrm>
              <a:off x="19293" y="13906"/>
              <a:ext cx="1335" cy="712"/>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lumMod val="65000"/>
                <a:lumOff val="35000"/>
              </a:schemeClr>
            </a:solidFill>
            <a:ln w="12700">
              <a:miter lim="400000"/>
            </a:ln>
          </p:spPr>
          <p:txBody>
            <a:bodyPr lIns="36413" tIns="36413" rIns="36413" bIns="36413" anchor="ctr"/>
            <a:lstStyle/>
            <a:p>
              <a:pPr algn="ctr" defTabSz="43685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87" dirty="0">
                <a:latin typeface="Century Gothic" panose="020B0502020202020204" pitchFamily="34" charset="0"/>
                <a:ea typeface="字魂58号-创中黑" panose="00000500000000000000" pitchFamily="2" charset="-122"/>
                <a:cs typeface="Arial" panose="020B0604020202020204"/>
                <a:sym typeface="Century Gothic" panose="020B0502020202020204" pitchFamily="34" charset="0"/>
              </a:endParaRPr>
            </a:p>
          </p:txBody>
        </p:sp>
        <p:sp>
          <p:nvSpPr>
            <p:cNvPr id="11" name="MH_Entry_1"/>
            <p:cNvSpPr>
              <a:spLocks noChangeArrowheads="1"/>
            </p:cNvSpPr>
            <p:nvPr>
              <p:custDataLst>
                <p:tags r:id="rId3"/>
              </p:custDataLst>
            </p:nvPr>
          </p:nvSpPr>
          <p:spPr bwMode="auto">
            <a:xfrm>
              <a:off x="20628" y="13363"/>
              <a:ext cx="15075"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901"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6571" dirty="0">
                  <a:ln/>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声传播特性</a:t>
              </a:r>
            </a:p>
          </p:txBody>
        </p:sp>
      </p:grpSp>
      <p:pic>
        <p:nvPicPr>
          <p:cNvPr id="18" name="图片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cxnSp>
        <p:nvCxnSpPr>
          <p:cNvPr id="21" name="直接连接符 20"/>
          <p:cNvCxnSpPr/>
          <p:nvPr/>
        </p:nvCxnSpPr>
        <p:spPr>
          <a:xfrm>
            <a:off x="2928879" y="9351806"/>
            <a:ext cx="4109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3404065" y="9351806"/>
            <a:ext cx="41091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89875" y="6123907"/>
            <a:ext cx="12099487" cy="2634285"/>
            <a:chOff x="8985" y="346"/>
            <a:chExt cx="19139" cy="4167"/>
          </a:xfrm>
        </p:grpSpPr>
        <p:grpSp>
          <p:nvGrpSpPr>
            <p:cNvPr id="25" name="组合 24"/>
            <p:cNvGrpSpPr/>
            <p:nvPr/>
          </p:nvGrpSpPr>
          <p:grpSpPr>
            <a:xfrm>
              <a:off x="10175" y="1158"/>
              <a:ext cx="17949" cy="2279"/>
              <a:chOff x="6461326" y="525776"/>
              <a:chExt cx="11398122" cy="1447319"/>
            </a:xfrm>
          </p:grpSpPr>
          <p:sp>
            <p:nvSpPr>
              <p:cNvPr id="40" name="PA_文本框 13"/>
              <p:cNvSpPr txBox="1"/>
              <p:nvPr>
                <p:custDataLst>
                  <p:tags r:id="rId1"/>
                </p:custDataLst>
              </p:nvPr>
            </p:nvSpPr>
            <p:spPr>
              <a:xfrm>
                <a:off x="9191653" y="525776"/>
                <a:ext cx="8667795" cy="1447319"/>
              </a:xfrm>
              <a:prstGeom prst="rect">
                <a:avLst/>
              </a:prstGeom>
              <a:noFill/>
            </p:spPr>
            <p:txBody>
              <a:bodyPr wrap="square" rtlCol="0">
                <a:spAutoFit/>
              </a:bodyPr>
              <a:lstStyle/>
              <a:p>
                <a:pPr defTabSz="1758165">
                  <a:lnSpc>
                    <a:spcPct val="150000"/>
                  </a:lnSpc>
                </a:pPr>
                <a:r>
                  <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解题思路</a:t>
                </a:r>
              </a:p>
            </p:txBody>
          </p:sp>
          <p:sp>
            <p:nvSpPr>
              <p:cNvPr id="41" name="PA_矩形 14"/>
              <p:cNvSpPr/>
              <p:nvPr>
                <p:custDataLst>
                  <p:tags r:id="rId2"/>
                </p:custDataLst>
              </p:nvPr>
            </p:nvSpPr>
            <p:spPr>
              <a:xfrm>
                <a:off x="6461326" y="1337212"/>
                <a:ext cx="9878927" cy="453634"/>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6" name="文本框 25"/>
            <p:cNvSpPr txBox="1"/>
            <p:nvPr/>
          </p:nvSpPr>
          <p:spPr>
            <a:xfrm>
              <a:off x="8985" y="346"/>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6" name="矩形 25"/>
          <p:cNvSpPr/>
          <p:nvPr/>
        </p:nvSpPr>
        <p:spPr>
          <a:xfrm>
            <a:off x="1271310" y="4638921"/>
            <a:ext cx="10252659" cy="3913180"/>
          </a:xfrm>
          <a:prstGeom prst="rect">
            <a:avLst/>
          </a:prstGeom>
        </p:spPr>
        <p:txBody>
          <a:bodyPr wrap="square">
            <a:spAutoFit/>
          </a:bodyPr>
          <a:lstStyle/>
          <a:p>
            <a:pPr>
              <a:lnSpc>
                <a:spcPct val="130000"/>
              </a:lnSpc>
            </a:pPr>
            <a:r>
              <a:rPr lang="en-US" altLang="zh-CN" sz="4779" dirty="0">
                <a:ln/>
                <a:latin typeface="微软雅黑" panose="020B0503020204020204" pitchFamily="34" charset="-122"/>
                <a:ea typeface="微软雅黑" panose="020B0503020204020204" pitchFamily="34" charset="-122"/>
                <a:sym typeface="Century Gothic" panose="020B0502020202020204" pitchFamily="34" charset="0"/>
              </a:rPr>
              <a:t>    </a:t>
            </a:r>
            <a:r>
              <a:rPr lang="en-US" altLang="zh-CN" sz="4779" dirty="0">
                <a:ln/>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对声速分布特征的分析先是对该海域声速剖面图进行直观观察，然后利用EOF（经验正交函数）分析法具体的分析该海域的声速分布特征</a:t>
            </a:r>
            <a:r>
              <a:rPr lang="en-US" altLang="zh-CN" sz="4779" dirty="0">
                <a:ln/>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7" name="组合 6"/>
          <p:cNvGrpSpPr/>
          <p:nvPr/>
        </p:nvGrpSpPr>
        <p:grpSpPr>
          <a:xfrm>
            <a:off x="4468586" y="136551"/>
            <a:ext cx="11828231" cy="2313138"/>
            <a:chOff x="9454" y="96"/>
            <a:chExt cx="16324" cy="3659"/>
          </a:xfrm>
        </p:grpSpPr>
        <p:grpSp>
          <p:nvGrpSpPr>
            <p:cNvPr id="25" name="组合 24"/>
            <p:cNvGrpSpPr/>
            <p:nvPr/>
          </p:nvGrpSpPr>
          <p:grpSpPr>
            <a:xfrm>
              <a:off x="10221" y="1158"/>
              <a:ext cx="15557" cy="2217"/>
              <a:chOff x="6490537" y="525776"/>
              <a:chExt cx="9878927" cy="1407868"/>
            </a:xfrm>
          </p:grpSpPr>
          <p:sp>
            <p:nvSpPr>
              <p:cNvPr id="40" name="PA_文本框 13"/>
              <p:cNvSpPr txBox="1"/>
              <p:nvPr>
                <p:custDataLst>
                  <p:tags r:id="rId1"/>
                </p:custDataLst>
              </p:nvPr>
            </p:nvSpPr>
            <p:spPr>
              <a:xfrm>
                <a:off x="7096103" y="525776"/>
                <a:ext cx="8667795" cy="1300850"/>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endParaRPr lang="zh-CN" altLang="en-US" sz="6571" dirty="0">
                  <a:ln/>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9454" y="96"/>
              <a:ext cx="806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a:t>
              </a:r>
            </a:p>
          </p:txBody>
        </p:sp>
      </p:grpSp>
      <p:cxnSp>
        <p:nvCxnSpPr>
          <p:cNvPr id="8" name="曲线连接符 7"/>
          <p:cNvCxnSpPr/>
          <p:nvPr/>
        </p:nvCxnSpPr>
        <p:spPr>
          <a:xfrm flipV="1">
            <a:off x="11292592" y="3173533"/>
            <a:ext cx="3707090" cy="3332841"/>
          </a:xfrm>
          <a:prstGeom prst="curvedConnector3">
            <a:avLst>
              <a:gd name="adj1" fmla="val 57776"/>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026866" y="2928880"/>
            <a:ext cx="6005689" cy="917922"/>
          </a:xfrm>
          <a:prstGeom prst="rect">
            <a:avLst/>
          </a:prstGeom>
          <a:noFill/>
        </p:spPr>
        <p:txBody>
          <a:bodyPr wrap="square" rtlCol="0">
            <a:spAutoFit/>
          </a:bodyPr>
          <a:lstStyle/>
          <a:p>
            <a:r>
              <a:rPr lang="zh-CN" altLang="en-US" sz="5376" dirty="0">
                <a:solidFill>
                  <a:schemeClr val="tx2">
                    <a:lumMod val="75000"/>
                  </a:schemeClr>
                </a:solidFill>
                <a:latin typeface="微软雅黑" panose="020B0503020204020204" pitchFamily="34" charset="-122"/>
                <a:ea typeface="微软雅黑" panose="020B0503020204020204" pitchFamily="34" charset="-122"/>
              </a:rPr>
              <a:t>1.1经验观测</a:t>
            </a:r>
          </a:p>
        </p:txBody>
      </p:sp>
      <p:cxnSp>
        <p:nvCxnSpPr>
          <p:cNvPr id="10" name="曲线连接符 9"/>
          <p:cNvCxnSpPr/>
          <p:nvPr/>
        </p:nvCxnSpPr>
        <p:spPr>
          <a:xfrm>
            <a:off x="11465177" y="7139184"/>
            <a:ext cx="3965651" cy="3706458"/>
          </a:xfrm>
          <a:prstGeom prst="curvedConnector3">
            <a:avLst>
              <a:gd name="adj1" fmla="val 50008"/>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5430828" y="10430301"/>
            <a:ext cx="6820566" cy="917922"/>
          </a:xfrm>
          <a:prstGeom prst="rect">
            <a:avLst/>
          </a:prstGeom>
          <a:noFill/>
        </p:spPr>
        <p:txBody>
          <a:bodyPr wrap="square" rtlCol="0">
            <a:spAutoFit/>
          </a:bodyPr>
          <a:lstStyle/>
          <a:p>
            <a:r>
              <a:rPr lang="en-US" altLang="zh-CN" sz="5376" dirty="0">
                <a:solidFill>
                  <a:schemeClr val="tx2">
                    <a:lumMod val="75000"/>
                  </a:schemeClr>
                </a:solidFill>
                <a:latin typeface="微软雅黑" panose="020B0503020204020204" pitchFamily="34" charset="-122"/>
                <a:ea typeface="微软雅黑" panose="020B0503020204020204" pitchFamily="34" charset="-122"/>
              </a:rPr>
              <a:t>1.2</a:t>
            </a:r>
            <a:r>
              <a:rPr lang="zh-CN" altLang="en-US" sz="5376" dirty="0">
                <a:solidFill>
                  <a:schemeClr val="tx2">
                    <a:lumMod val="75000"/>
                  </a:schemeClr>
                </a:solidFill>
                <a:latin typeface="微软雅黑" panose="020B0503020204020204" pitchFamily="34" charset="-122"/>
                <a:ea typeface="微软雅黑" panose="020B0503020204020204" pitchFamily="34" charset="-122"/>
              </a:rPr>
              <a:t>经验正交函数分析</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7" name="组合 6"/>
          <p:cNvGrpSpPr/>
          <p:nvPr/>
        </p:nvGrpSpPr>
        <p:grpSpPr>
          <a:xfrm>
            <a:off x="2575215" y="294596"/>
            <a:ext cx="16540410" cy="2313138"/>
            <a:chOff x="6841" y="346"/>
            <a:chExt cx="22827" cy="3659"/>
          </a:xfrm>
        </p:grpSpPr>
        <p:grpSp>
          <p:nvGrpSpPr>
            <p:cNvPr id="25" name="组合 24"/>
            <p:cNvGrpSpPr/>
            <p:nvPr/>
          </p:nvGrpSpPr>
          <p:grpSpPr>
            <a:xfrm>
              <a:off x="10221" y="943"/>
              <a:ext cx="19447" cy="2431"/>
              <a:chOff x="6490537" y="389578"/>
              <a:chExt cx="12349736" cy="1544156"/>
            </a:xfrm>
          </p:grpSpPr>
          <p:sp>
            <p:nvSpPr>
              <p:cNvPr id="40" name="PA_文本框 13"/>
              <p:cNvSpPr txBox="1"/>
              <p:nvPr>
                <p:custDataLst>
                  <p:tags r:id="rId1"/>
                </p:custDataLst>
              </p:nvPr>
            </p:nvSpPr>
            <p:spPr>
              <a:xfrm>
                <a:off x="9770873" y="389578"/>
                <a:ext cx="9069400" cy="1301108"/>
              </a:xfrm>
              <a:prstGeom prst="rect">
                <a:avLst/>
              </a:prstGeom>
              <a:noFill/>
            </p:spPr>
            <p:txBody>
              <a:bodyPr wrap="square" rtlCol="0">
                <a:spAutoFit/>
              </a:bodyPr>
              <a:lstStyle/>
              <a:p>
                <a:pPr>
                  <a:lnSpc>
                    <a:spcPct val="130000"/>
                  </a:lnSpc>
                  <a:spcBef>
                    <a:spcPct val="0"/>
                  </a:spcBef>
                  <a:buNone/>
                </a:pPr>
                <a:r>
                  <a:rPr lang="en-US" altLang="zh-CN" sz="6571" dirty="0">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声速分布特征</a:t>
                </a:r>
                <a:r>
                  <a:rPr lang="zh-CN" altLang="en-US" sz="6571" dirty="0">
                    <a:solidFill>
                      <a:srgbClr val="3D3938"/>
                    </a:solidFill>
                    <a:sym typeface="+mn-ea"/>
                  </a:rPr>
                  <a:t>经验观测</a:t>
                </a:r>
                <a:endPar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41" name="PA_矩形 14"/>
              <p:cNvSpPr/>
              <p:nvPr>
                <p:custDataLst>
                  <p:tags r:id="rId2"/>
                </p:custDataLst>
              </p:nvPr>
            </p:nvSpPr>
            <p:spPr>
              <a:xfrm>
                <a:off x="6490537" y="1480087"/>
                <a:ext cx="9878927" cy="45364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2" name="文本框 1"/>
            <p:cNvSpPr txBox="1"/>
            <p:nvPr/>
          </p:nvSpPr>
          <p:spPr>
            <a:xfrm>
              <a:off x="6841" y="346"/>
              <a:ext cx="11391"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06.1.1</a:t>
              </a:r>
            </a:p>
          </p:txBody>
        </p:sp>
      </p:grpSp>
      <p:sp>
        <p:nvSpPr>
          <p:cNvPr id="3" name="文本框 2"/>
          <p:cNvSpPr txBox="1"/>
          <p:nvPr/>
        </p:nvSpPr>
        <p:spPr>
          <a:xfrm>
            <a:off x="3105131" y="2985144"/>
            <a:ext cx="16788745" cy="7702686"/>
          </a:xfrm>
          <a:prstGeom prst="rect">
            <a:avLst/>
          </a:prstGeom>
          <a:noFill/>
        </p:spPr>
        <p:txBody>
          <a:bodyPr wrap="square" rtlCol="0">
            <a:spAutoFit/>
          </a:bodyPr>
          <a:lstStyle/>
          <a:p>
            <a:pPr>
              <a:lnSpc>
                <a:spcPct val="150000"/>
              </a:lnSpc>
            </a:pP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a.直接观测</a:t>
            </a:r>
            <a:endParaRPr lang="zh-CN" altLang="en-US" sz="4381" dirty="0">
              <a:latin typeface="微软雅黑" panose="020B0503020204020204" pitchFamily="34" charset="-122"/>
              <a:ea typeface="微软雅黑" panose="020B0503020204020204" pitchFamily="34" charset="-122"/>
            </a:endParaRPr>
          </a:p>
          <a:p>
            <a:pPr>
              <a:lnSpc>
                <a:spcPct val="150000"/>
              </a:lnSpc>
            </a:pPr>
            <a:r>
              <a:rPr lang="zh-CN" altLang="en-US" sz="4381" dirty="0">
                <a:latin typeface="微软雅黑" panose="020B0503020204020204" pitchFamily="34" charset="-122"/>
                <a:ea typeface="微软雅黑" panose="020B0503020204020204" pitchFamily="34" charset="-122"/>
              </a:rPr>
              <a:t>    通过对不同深度声速的对比可知，随着深度的的增加声速随之降低，值得注意的是，在时间变化方面，随着深度的增加，声速的变化幅度愈来愈小，通过推测可得，产生这种现象的原因主要是因为水面所受季节气候等周期性变化的影响较大，在随着深度的变化，外界的周期性变化对其温盐深特性的影响越来越小，使声速在时间维度的变化趋于稳定。</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70" y="4291045"/>
            <a:ext cx="9567378" cy="604069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rPr>
              <a:t>绘制出该海域一年的声速剖面图，首先观察声速剖面图的结构，然后观察一年内不同月份声速剖面图的变化，通过观察，确定具体观察的某一深度（50/500/1000/1500m）在两年中不同月份的变化。</a:t>
            </a:r>
          </a:p>
        </p:txBody>
      </p:sp>
      <p:pic>
        <p:nvPicPr>
          <p:cNvPr id="8" name="图片 8" descr="SH1DxQZjA6FcELT1"/>
          <p:cNvPicPr>
            <a:picLocks noChangeAspect="1"/>
          </p:cNvPicPr>
          <p:nvPr/>
        </p:nvPicPr>
        <p:blipFill>
          <a:blip r:embed="rId3"/>
          <a:stretch>
            <a:fillRect/>
          </a:stretch>
        </p:blipFill>
        <p:spPr>
          <a:xfrm>
            <a:off x="11482878" y="2097625"/>
            <a:ext cx="9979053" cy="8818188"/>
          </a:xfrm>
          <a:prstGeom prst="rect">
            <a:avLst/>
          </a:prstGeom>
        </p:spPr>
      </p:pic>
      <p:sp>
        <p:nvSpPr>
          <p:cNvPr id="3" name="文本框 2">
            <a:extLst>
              <a:ext uri="{FF2B5EF4-FFF2-40B4-BE49-F238E27FC236}">
                <a16:creationId xmlns:a16="http://schemas.microsoft.com/office/drawing/2014/main" id="{5F82715D-5EF8-475A-A4F2-AB64E07673E3}"/>
              </a:ext>
            </a:extLst>
          </p:cNvPr>
          <p:cNvSpPr txBox="1"/>
          <p:nvPr/>
        </p:nvSpPr>
        <p:spPr>
          <a:xfrm>
            <a:off x="1296469" y="1758028"/>
            <a:ext cx="5033750" cy="2308324"/>
          </a:xfrm>
          <a:prstGeom prst="rect">
            <a:avLst/>
          </a:prstGeom>
          <a:noFill/>
        </p:spPr>
        <p:txBody>
          <a:bodyPr wrap="none" rtlCol="0">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 </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具体分析</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7200" b="1"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 calcmode="lin" valueType="num">
                                      <p:cBhvr additive="base">
                                        <p:cTn id="16"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96469" y="2937472"/>
            <a:ext cx="9567378" cy="8097986"/>
          </a:xfrm>
          <a:prstGeom prst="rect">
            <a:avLst/>
          </a:prstGeom>
          <a:noFill/>
        </p:spPr>
        <p:txBody>
          <a:bodyPr wrap="square" rtlCol="0">
            <a:spAutoFit/>
          </a:bodyPr>
          <a:lstStyle/>
          <a:p>
            <a:pPr>
              <a:lnSpc>
                <a:spcPct val="150000"/>
              </a:lnSpc>
            </a:pPr>
            <a:r>
              <a:rPr lang="en-US" altLang="zh-CN" sz="44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400" dirty="0">
                <a:solidFill>
                  <a:schemeClr val="tx2">
                    <a:lumMod val="75000"/>
                  </a:schemeClr>
                </a:solidFill>
                <a:latin typeface="微软雅黑" panose="020B0503020204020204" pitchFamily="34" charset="-122"/>
                <a:ea typeface="微软雅黑" panose="020B0503020204020204" pitchFamily="34" charset="-122"/>
              </a:rPr>
              <a:t>观察得出的声速剖面图可知，该声速剖面是典型的深海声速剖面，深海声速剖面主要分为 3 层：表面层（混合层）、跃变层和深海等温层，其中跃变层又可分为季节性跃层和主跃层。混合层是指由于处在海表面,受日照、风雨、浪潮对流影响比较激烈，往往形成一层等温层即温度均匀不变。</a:t>
            </a:r>
          </a:p>
        </p:txBody>
      </p:sp>
      <p:pic>
        <p:nvPicPr>
          <p:cNvPr id="8" name="图片 8" descr="SH1DxQZjA6FcELT1"/>
          <p:cNvPicPr>
            <a:picLocks noChangeAspect="1"/>
          </p:cNvPicPr>
          <p:nvPr/>
        </p:nvPicPr>
        <p:blipFill>
          <a:blip r:embed="rId4"/>
          <a:stretch>
            <a:fillRect/>
          </a:stretch>
        </p:blipFill>
        <p:spPr>
          <a:xfrm>
            <a:off x="11482878" y="2097625"/>
            <a:ext cx="9979053" cy="8818188"/>
          </a:xfrm>
          <a:prstGeom prst="rect">
            <a:avLst/>
          </a:prstGeom>
        </p:spPr>
      </p:pic>
    </p:spTree>
    <p:extLst>
      <p:ext uri="{BB962C8B-B14F-4D97-AF65-F5344CB8AC3E}">
        <p14:creationId xmlns:p14="http://schemas.microsoft.com/office/powerpoint/2010/main" val="16372502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693477"/>
            <a:ext cx="10410515" cy="12108123"/>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       声速主要取决于随海深增加的压力,故声速可能出现微弱的增加，恰好大致对应图中的 0-50m 的深度范围内声速的变化。</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跃变层是指在表面层以下往往会出现温度激烈变化(减低)的水层,即产生温度跃变,故称为跃变层。这时声速主要受温度控制,由于主跃层离海面较深，不受日照等影响,相对比较稳定，便出现声速随温度降低而减小，图中 50m-1400m深度范围内的声速变化比较明显的体现了该种特征，在该深度范围内声速随深度增加减小。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757B9C12-9906-419C-B657-DC329C7EAF0A}"/>
              </a:ext>
            </a:extLst>
          </p:cNvPr>
          <p:cNvPicPr>
            <a:picLocks noChangeAspect="1"/>
          </p:cNvPicPr>
          <p:nvPr/>
        </p:nvPicPr>
        <p:blipFill>
          <a:blip r:embed="rId4"/>
          <a:stretch>
            <a:fillRect/>
          </a:stretch>
        </p:blipFill>
        <p:spPr>
          <a:xfrm>
            <a:off x="12031518" y="2180752"/>
            <a:ext cx="9979053" cy="8818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06001" y="1735487"/>
            <a:ext cx="9446237" cy="10085646"/>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深海等温层是指在跃变层以下直至海底，一般是等温层，声速随着压力的增加而提升，出现正声速梯度。在负主跃层和深海等温层之间会出现一个声速最小的水层，图中深度大于 1400 米的范围内声速的变化慢慢趋于0，而后减小，但由于从 Argo 浮标获取数据最大深度小于 2000 米所以只能观察到深海等温层的一小部分变化。 </a:t>
            </a: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endParaRPr lang="zh-CN" altLang="en-US" sz="4381" dirty="0">
              <a:solidFill>
                <a:schemeClr val="tx2">
                  <a:lumMod val="75000"/>
                </a:schemeClr>
              </a:solidFill>
              <a:latin typeface="微软雅黑" panose="020B0503020204020204" pitchFamily="34" charset="-122"/>
              <a:ea typeface="微软雅黑" panose="020B0503020204020204" pitchFamily="34" charset="-122"/>
            </a:endParaRPr>
          </a:p>
        </p:txBody>
      </p:sp>
      <p:pic>
        <p:nvPicPr>
          <p:cNvPr id="4" name="图片 8" descr="SH1DxQZjA6FcELT1">
            <a:extLst>
              <a:ext uri="{FF2B5EF4-FFF2-40B4-BE49-F238E27FC236}">
                <a16:creationId xmlns:a16="http://schemas.microsoft.com/office/drawing/2014/main" id="{0A436AAC-D484-467A-A52F-6BCDA63B7007}"/>
              </a:ext>
            </a:extLst>
          </p:cNvPr>
          <p:cNvPicPr>
            <a:picLocks noChangeAspect="1"/>
          </p:cNvPicPr>
          <p:nvPr/>
        </p:nvPicPr>
        <p:blipFill>
          <a:blip r:embed="rId4"/>
          <a:stretch>
            <a:fillRect/>
          </a:stretch>
        </p:blipFill>
        <p:spPr>
          <a:xfrm>
            <a:off x="11906163" y="1991706"/>
            <a:ext cx="9979053" cy="8818188"/>
          </a:xfrm>
          <a:prstGeom prst="rect">
            <a:avLst/>
          </a:prstGeom>
        </p:spPr>
      </p:pic>
    </p:spTree>
    <p:extLst>
      <p:ext uri="{BB962C8B-B14F-4D97-AF65-F5344CB8AC3E}">
        <p14:creationId xmlns:p14="http://schemas.microsoft.com/office/powerpoint/2010/main" val="38250065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573413" y="1863596"/>
            <a:ext cx="6387155" cy="9074407"/>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2018-2020年（24 个月）内，深度 50、500、1000、1500米处的声速变化如图所示，通过观察图像可知，同一深度的声速随时间的变化大体呈现出年周期性，而不同的声速剖面层在这一年的周期内有着不同的变化。</a:t>
            </a:r>
          </a:p>
        </p:txBody>
      </p:sp>
      <p:pic>
        <p:nvPicPr>
          <p:cNvPr id="9" name="图片 9" descr="两年"/>
          <p:cNvPicPr>
            <a:picLocks noChangeAspect="1"/>
          </p:cNvPicPr>
          <p:nvPr/>
        </p:nvPicPr>
        <p:blipFill>
          <a:blip r:embed="rId3"/>
          <a:stretch>
            <a:fillRect/>
          </a:stretch>
        </p:blipFill>
        <p:spPr>
          <a:xfrm>
            <a:off x="9496647" y="1544788"/>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任意多边形 29"/>
          <p:cNvSpPr/>
          <p:nvPr/>
        </p:nvSpPr>
        <p:spPr>
          <a:xfrm>
            <a:off x="0" y="3135096"/>
            <a:ext cx="10122185" cy="5462016"/>
          </a:xfrm>
          <a:custGeom>
            <a:avLst/>
            <a:gdLst>
              <a:gd name="connsiteX0" fmla="*/ 0 w 10167373"/>
              <a:gd name="connsiteY0" fmla="*/ 0 h 5486400"/>
              <a:gd name="connsiteX1" fmla="*/ 167591 w 10167373"/>
              <a:gd name="connsiteY1" fmla="*/ 0 h 5486400"/>
              <a:gd name="connsiteX2" fmla="*/ 9999782 w 10167373"/>
              <a:gd name="connsiteY2" fmla="*/ 0 h 5486400"/>
              <a:gd name="connsiteX3" fmla="*/ 10167373 w 10167373"/>
              <a:gd name="connsiteY3" fmla="*/ 0 h 5486400"/>
              <a:gd name="connsiteX4" fmla="*/ 8332594 w 10167373"/>
              <a:gd name="connsiteY4" fmla="*/ 5486400 h 5486400"/>
              <a:gd name="connsiteX5" fmla="*/ 8165003 w 10167373"/>
              <a:gd name="connsiteY5" fmla="*/ 5486400 h 5486400"/>
              <a:gd name="connsiteX6" fmla="*/ 167591 w 10167373"/>
              <a:gd name="connsiteY6" fmla="*/ 5486400 h 5486400"/>
              <a:gd name="connsiteX7" fmla="*/ 0 w 10167373"/>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7373" h="5486400">
                <a:moveTo>
                  <a:pt x="0" y="0"/>
                </a:moveTo>
                <a:lnTo>
                  <a:pt x="167591" y="0"/>
                </a:lnTo>
                <a:lnTo>
                  <a:pt x="9999782" y="0"/>
                </a:lnTo>
                <a:lnTo>
                  <a:pt x="10167373" y="0"/>
                </a:lnTo>
                <a:lnTo>
                  <a:pt x="8332594" y="5486400"/>
                </a:lnTo>
                <a:lnTo>
                  <a:pt x="8165003" y="5486400"/>
                </a:lnTo>
                <a:lnTo>
                  <a:pt x="167591" y="5486400"/>
                </a:lnTo>
                <a:lnTo>
                  <a:pt x="0" y="5486400"/>
                </a:lnTo>
                <a:close/>
              </a:path>
            </a:pathLst>
          </a:cu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dirty="0">
              <a:latin typeface="Century Gothic" panose="020B0502020202020204" pitchFamily="34" charset="0"/>
              <a:sym typeface="Century Gothic" panose="020B0502020202020204" pitchFamily="34" charset="0"/>
            </a:endParaRPr>
          </a:p>
        </p:txBody>
      </p:sp>
      <p:sp>
        <p:nvSpPr>
          <p:cNvPr id="31" name="平行四边形 30"/>
          <p:cNvSpPr/>
          <p:nvPr/>
        </p:nvSpPr>
        <p:spPr>
          <a:xfrm>
            <a:off x="6198854" y="2197805"/>
            <a:ext cx="5004182" cy="7337862"/>
          </a:xfrm>
          <a:prstGeom prst="parallelogram">
            <a:avLst>
              <a:gd name="adj" fmla="val 4903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29" name="等腰三角形 28"/>
          <p:cNvSpPr/>
          <p:nvPr/>
        </p:nvSpPr>
        <p:spPr>
          <a:xfrm rot="10800000">
            <a:off x="5885437" y="8597744"/>
            <a:ext cx="626836" cy="937923"/>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34" name="矩形 33"/>
          <p:cNvSpPr/>
          <p:nvPr/>
        </p:nvSpPr>
        <p:spPr>
          <a:xfrm>
            <a:off x="594247" y="5226972"/>
            <a:ext cx="6481719" cy="1561479"/>
          </a:xfrm>
          <a:prstGeom prst="rect">
            <a:avLst/>
          </a:prstGeom>
        </p:spPr>
        <p:txBody>
          <a:bodyPr vert="horz" wrap="square">
            <a:spAutoFit/>
            <a:scene3d>
              <a:camera prst="orthographicFront"/>
              <a:lightRig rig="threePt" dir="t"/>
            </a:scene3d>
          </a:bodyPr>
          <a:lstStyle/>
          <a:p>
            <a:r>
              <a:rPr lang="en-US" altLang="zh-CN" sz="9558" b="1" dirty="0">
                <a:ln/>
                <a:effectLst>
                  <a:outerShdw blurRad="38100" dist="19050" dir="2700000" algn="tl" rotWithShape="0">
                    <a:schemeClr val="dk1">
                      <a:alpha val="40000"/>
                    </a:schemeClr>
                  </a:outerShdw>
                </a:effectLst>
                <a:latin typeface="Batang" panose="02030600000101010101" pitchFamily="18" charset="-127"/>
                <a:ea typeface="Batang" panose="02030600000101010101" pitchFamily="18" charset="-127"/>
                <a:sym typeface="Century Gothic" panose="020B0502020202020204" pitchFamily="34" charset="0"/>
              </a:rPr>
              <a:t>Contents</a:t>
            </a:r>
          </a:p>
        </p:txBody>
      </p:sp>
      <p:pic>
        <p:nvPicPr>
          <p:cNvPr id="35" name="图片 34"/>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20998417" y="10259083"/>
            <a:ext cx="1759983" cy="1778971"/>
          </a:xfrm>
          <a:prstGeom prst="rect">
            <a:avLst/>
          </a:prstGeom>
        </p:spPr>
      </p:pic>
      <p:grpSp>
        <p:nvGrpSpPr>
          <p:cNvPr id="3" name="组合 2">
            <a:extLst>
              <a:ext uri="{FF2B5EF4-FFF2-40B4-BE49-F238E27FC236}">
                <a16:creationId xmlns:a16="http://schemas.microsoft.com/office/drawing/2014/main" id="{0346AEC0-C5DA-49A8-8A11-BBE631AD8133}"/>
              </a:ext>
            </a:extLst>
          </p:cNvPr>
          <p:cNvGrpSpPr/>
          <p:nvPr/>
        </p:nvGrpSpPr>
        <p:grpSpPr>
          <a:xfrm>
            <a:off x="8701105" y="304800"/>
            <a:ext cx="11910947" cy="11903332"/>
            <a:chOff x="8084925" y="151216"/>
            <a:chExt cx="13681770" cy="13957581"/>
          </a:xfrm>
        </p:grpSpPr>
        <p:grpSp>
          <p:nvGrpSpPr>
            <p:cNvPr id="2" name="组合 1"/>
            <p:cNvGrpSpPr/>
            <p:nvPr/>
          </p:nvGrpSpPr>
          <p:grpSpPr>
            <a:xfrm>
              <a:off x="12419765" y="151216"/>
              <a:ext cx="9346930" cy="1104901"/>
              <a:chOff x="19944" y="3036"/>
              <a:chExt cx="19725" cy="2269"/>
            </a:xfrm>
          </p:grpSpPr>
          <p:sp>
            <p:nvSpPr>
              <p:cNvPr id="46" name="椭圆 4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1</a:t>
                </a:r>
                <a:endParaRPr lang="zh-CN" altLang="en-US" sz="5974" dirty="0">
                  <a:latin typeface="Baskerville Old Face" panose="02020602080505020303" pitchFamily="18" charset="0"/>
                </a:endParaRPr>
              </a:p>
            </p:txBody>
          </p:sp>
          <p:sp>
            <p:nvSpPr>
              <p:cNvPr id="54" name="PA_TextPlaceholder 3"/>
              <p:cNvSpPr txBox="1"/>
              <p:nvPr>
                <p:custDataLst>
                  <p:tags r:id="rId10"/>
                </p:custDataLst>
              </p:nvPr>
            </p:nvSpPr>
            <p:spPr>
              <a:xfrm>
                <a:off x="23465" y="3371"/>
                <a:ext cx="16204"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课题选择及课题内容叙述</a:t>
                </a:r>
              </a:p>
            </p:txBody>
          </p:sp>
        </p:grpSp>
        <p:grpSp>
          <p:nvGrpSpPr>
            <p:cNvPr id="13" name="组合 12"/>
            <p:cNvGrpSpPr/>
            <p:nvPr/>
          </p:nvGrpSpPr>
          <p:grpSpPr>
            <a:xfrm>
              <a:off x="12015803" y="1643157"/>
              <a:ext cx="8007796" cy="1104901"/>
              <a:chOff x="19944" y="3036"/>
              <a:chExt cx="16899" cy="2269"/>
            </a:xfrm>
          </p:grpSpPr>
          <p:sp>
            <p:nvSpPr>
              <p:cNvPr id="14" name="椭圆 13"/>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4" dirty="0">
                    <a:latin typeface="Baskerville Old Face" panose="02020602080505020303" pitchFamily="18" charset="0"/>
                  </a:rPr>
                  <a:t>2</a:t>
                </a:r>
              </a:p>
            </p:txBody>
          </p:sp>
          <p:sp>
            <p:nvSpPr>
              <p:cNvPr id="15" name="PA_TextPlaceholder 3"/>
              <p:cNvSpPr txBox="1"/>
              <p:nvPr>
                <p:custDataLst>
                  <p:tags r:id="rId9"/>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组内人员及分工</a:t>
                </a:r>
              </a:p>
            </p:txBody>
          </p:sp>
        </p:grpSp>
        <p:grpSp>
          <p:nvGrpSpPr>
            <p:cNvPr id="16" name="组合 15"/>
            <p:cNvGrpSpPr/>
            <p:nvPr/>
          </p:nvGrpSpPr>
          <p:grpSpPr>
            <a:xfrm>
              <a:off x="11593509" y="3135096"/>
              <a:ext cx="8007796" cy="1104415"/>
              <a:chOff x="19944" y="3036"/>
              <a:chExt cx="16899" cy="2268"/>
            </a:xfrm>
          </p:grpSpPr>
          <p:sp>
            <p:nvSpPr>
              <p:cNvPr id="17" name="椭圆 16"/>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3</a:t>
                </a:r>
              </a:p>
            </p:txBody>
          </p:sp>
          <p:sp>
            <p:nvSpPr>
              <p:cNvPr id="18" name="PA_TextPlaceholder 3"/>
              <p:cNvSpPr txBox="1"/>
              <p:nvPr>
                <p:custDataLst>
                  <p:tags r:id="rId8"/>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协作平台</a:t>
                </a:r>
              </a:p>
            </p:txBody>
          </p:sp>
        </p:grpSp>
        <p:grpSp>
          <p:nvGrpSpPr>
            <p:cNvPr id="19" name="组合 18"/>
            <p:cNvGrpSpPr/>
            <p:nvPr/>
          </p:nvGrpSpPr>
          <p:grpSpPr>
            <a:xfrm>
              <a:off x="10935412" y="4819218"/>
              <a:ext cx="8007796" cy="1104901"/>
              <a:chOff x="19944" y="3036"/>
              <a:chExt cx="16899" cy="2269"/>
            </a:xfrm>
          </p:grpSpPr>
          <p:sp>
            <p:nvSpPr>
              <p:cNvPr id="20" name="椭圆 19"/>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4</a:t>
                </a:r>
              </a:p>
            </p:txBody>
          </p:sp>
          <p:sp>
            <p:nvSpPr>
              <p:cNvPr id="21" name="PA_TextPlaceholder 3"/>
              <p:cNvSpPr txBox="1"/>
              <p:nvPr>
                <p:custDataLst>
                  <p:tags r:id="rId7"/>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背景资料</a:t>
                </a:r>
              </a:p>
            </p:txBody>
          </p:sp>
        </p:grpSp>
        <p:grpSp>
          <p:nvGrpSpPr>
            <p:cNvPr id="22" name="组合 21"/>
            <p:cNvGrpSpPr/>
            <p:nvPr/>
          </p:nvGrpSpPr>
          <p:grpSpPr>
            <a:xfrm>
              <a:off x="10343061" y="6625350"/>
              <a:ext cx="8007796" cy="1104901"/>
              <a:chOff x="19944" y="3036"/>
              <a:chExt cx="16899" cy="2269"/>
            </a:xfrm>
          </p:grpSpPr>
          <p:sp>
            <p:nvSpPr>
              <p:cNvPr id="23" name="椭圆 22"/>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5</a:t>
                </a:r>
              </a:p>
            </p:txBody>
          </p:sp>
          <p:sp>
            <p:nvSpPr>
              <p:cNvPr id="24" name="PA_TextPlaceholder 3"/>
              <p:cNvSpPr txBox="1"/>
              <p:nvPr>
                <p:custDataLst>
                  <p:tags r:id="rId6"/>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数据来源与预处理</a:t>
                </a:r>
              </a:p>
            </p:txBody>
          </p:sp>
        </p:grpSp>
        <p:grpSp>
          <p:nvGrpSpPr>
            <p:cNvPr id="25" name="组合 24"/>
            <p:cNvGrpSpPr/>
            <p:nvPr/>
          </p:nvGrpSpPr>
          <p:grpSpPr>
            <a:xfrm>
              <a:off x="9816457" y="8430849"/>
              <a:ext cx="8007796" cy="1104901"/>
              <a:chOff x="19944" y="3036"/>
              <a:chExt cx="16899" cy="2269"/>
            </a:xfrm>
          </p:grpSpPr>
          <p:sp>
            <p:nvSpPr>
              <p:cNvPr id="26" name="椭圆 25"/>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6</a:t>
                </a:r>
              </a:p>
            </p:txBody>
          </p:sp>
          <p:sp>
            <p:nvSpPr>
              <p:cNvPr id="27" name="PA_TextPlaceholder 3"/>
              <p:cNvSpPr txBox="1"/>
              <p:nvPr>
                <p:custDataLst>
                  <p:tags r:id="rId5"/>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解题思路及程序设计</a:t>
                </a:r>
              </a:p>
            </p:txBody>
          </p:sp>
        </p:grpSp>
        <p:grpSp>
          <p:nvGrpSpPr>
            <p:cNvPr id="28" name="组合 27"/>
            <p:cNvGrpSpPr/>
            <p:nvPr/>
          </p:nvGrpSpPr>
          <p:grpSpPr>
            <a:xfrm>
              <a:off x="9235486" y="10106121"/>
              <a:ext cx="8007796" cy="1104415"/>
              <a:chOff x="19944" y="3036"/>
              <a:chExt cx="16899" cy="2268"/>
            </a:xfrm>
          </p:grpSpPr>
          <p:sp>
            <p:nvSpPr>
              <p:cNvPr id="32" name="椭圆 31"/>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7</a:t>
                </a:r>
              </a:p>
            </p:txBody>
          </p:sp>
          <p:sp>
            <p:nvSpPr>
              <p:cNvPr id="33" name="PA_TextPlaceholder 3"/>
              <p:cNvSpPr txBox="1"/>
              <p:nvPr>
                <p:custDataLst>
                  <p:tags r:id="rId4"/>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程序设计</a:t>
                </a:r>
              </a:p>
            </p:txBody>
          </p:sp>
        </p:grpSp>
        <p:grpSp>
          <p:nvGrpSpPr>
            <p:cNvPr id="38" name="组合 37">
              <a:extLst>
                <a:ext uri="{FF2B5EF4-FFF2-40B4-BE49-F238E27FC236}">
                  <a16:creationId xmlns:a16="http://schemas.microsoft.com/office/drawing/2014/main" id="{F1DD6B1A-3B73-42B6-8C10-16E5EB76D546}"/>
                </a:ext>
              </a:extLst>
            </p:cNvPr>
            <p:cNvGrpSpPr/>
            <p:nvPr/>
          </p:nvGrpSpPr>
          <p:grpSpPr>
            <a:xfrm>
              <a:off x="8084925" y="11604872"/>
              <a:ext cx="8623817" cy="2503925"/>
              <a:chOff x="18644" y="3036"/>
              <a:chExt cx="18199" cy="5142"/>
            </a:xfrm>
          </p:grpSpPr>
          <p:sp>
            <p:nvSpPr>
              <p:cNvPr id="39" name="椭圆 38">
                <a:extLst>
                  <a:ext uri="{FF2B5EF4-FFF2-40B4-BE49-F238E27FC236}">
                    <a16:creationId xmlns:a16="http://schemas.microsoft.com/office/drawing/2014/main" id="{1463C0E4-D1AE-452B-83B1-F8154D708671}"/>
                  </a:ext>
                </a:extLst>
              </p:cNvPr>
              <p:cNvSpPr/>
              <p:nvPr/>
            </p:nvSpPr>
            <p:spPr>
              <a:xfrm>
                <a:off x="19944" y="3036"/>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8</a:t>
                </a:r>
              </a:p>
            </p:txBody>
          </p:sp>
          <p:sp>
            <p:nvSpPr>
              <p:cNvPr id="40" name="PA_TextPlaceholder 3">
                <a:extLst>
                  <a:ext uri="{FF2B5EF4-FFF2-40B4-BE49-F238E27FC236}">
                    <a16:creationId xmlns:a16="http://schemas.microsoft.com/office/drawing/2014/main" id="{33D8270E-F101-477A-BBAA-895485C1F9D0}"/>
                  </a:ext>
                </a:extLst>
              </p:cNvPr>
              <p:cNvSpPr txBox="1"/>
              <p:nvPr>
                <p:custDataLst>
                  <p:tags r:id="rId2"/>
                </p:custDataLst>
              </p:nvPr>
            </p:nvSpPr>
            <p:spPr>
              <a:xfrm>
                <a:off x="23465" y="3371"/>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结论分析</a:t>
                </a:r>
              </a:p>
            </p:txBody>
          </p:sp>
          <p:sp>
            <p:nvSpPr>
              <p:cNvPr id="36" name="PA_TextPlaceholder 3">
                <a:extLst>
                  <a:ext uri="{FF2B5EF4-FFF2-40B4-BE49-F238E27FC236}">
                    <a16:creationId xmlns:a16="http://schemas.microsoft.com/office/drawing/2014/main" id="{1A7DAB65-4CBE-421C-93A8-D158E2BF530A}"/>
                  </a:ext>
                </a:extLst>
              </p:cNvPr>
              <p:cNvSpPr txBox="1"/>
              <p:nvPr>
                <p:custDataLst>
                  <p:tags r:id="rId3"/>
                </p:custDataLst>
              </p:nvPr>
            </p:nvSpPr>
            <p:spPr>
              <a:xfrm>
                <a:off x="22519" y="6244"/>
                <a:ext cx="13378" cy="1599"/>
              </a:xfrm>
              <a:prstGeom prst="rect">
                <a:avLst/>
              </a:prstGeom>
            </p:spPr>
            <p:txBody>
              <a:bodyPr/>
              <a:lstStyle>
                <a:lvl1pPr marL="426720" indent="-426720" algn="l" defTabSz="1706880" rtl="0" eaLnBrk="1" latinLnBrk="0" hangingPunct="1">
                  <a:lnSpc>
                    <a:spcPct val="90000"/>
                  </a:lnSpc>
                  <a:spcBef>
                    <a:spcPts val="1865"/>
                  </a:spcBef>
                  <a:buFont typeface="Arial" panose="020B0604020202020204" pitchFamily="34" charset="0"/>
                  <a:buChar char="•"/>
                  <a:defRPr sz="5225" kern="1200">
                    <a:solidFill>
                      <a:schemeClr val="tx1"/>
                    </a:solidFill>
                    <a:latin typeface="+mn-lt"/>
                    <a:ea typeface="+mn-ea"/>
                    <a:cs typeface="+mn-cs"/>
                  </a:defRPr>
                </a:lvl1pPr>
                <a:lvl2pPr marL="1280160" indent="-426720" algn="l" defTabSz="1706880" rtl="0" eaLnBrk="1" latinLnBrk="0" hangingPunct="1">
                  <a:lnSpc>
                    <a:spcPct val="90000"/>
                  </a:lnSpc>
                  <a:spcBef>
                    <a:spcPts val="935"/>
                  </a:spcBef>
                  <a:buFont typeface="Arial" panose="020B0604020202020204" pitchFamily="34" charset="0"/>
                  <a:buChar char="•"/>
                  <a:defRPr sz="4480" kern="1200">
                    <a:solidFill>
                      <a:schemeClr val="tx1"/>
                    </a:solidFill>
                    <a:latin typeface="+mn-lt"/>
                    <a:ea typeface="+mn-ea"/>
                    <a:cs typeface="+mn-cs"/>
                  </a:defRPr>
                </a:lvl2pPr>
                <a:lvl3pPr marL="2133600" indent="-426720" algn="l" defTabSz="1706880" rtl="0" eaLnBrk="1" latinLnBrk="0" hangingPunct="1">
                  <a:lnSpc>
                    <a:spcPct val="90000"/>
                  </a:lnSpc>
                  <a:spcBef>
                    <a:spcPts val="935"/>
                  </a:spcBef>
                  <a:buFont typeface="Arial" panose="020B0604020202020204" pitchFamily="34" charset="0"/>
                  <a:buChar char="•"/>
                  <a:defRPr sz="3735" kern="1200">
                    <a:solidFill>
                      <a:schemeClr val="tx1"/>
                    </a:solidFill>
                    <a:latin typeface="+mn-lt"/>
                    <a:ea typeface="+mn-ea"/>
                    <a:cs typeface="+mn-cs"/>
                  </a:defRPr>
                </a:lvl3pPr>
                <a:lvl4pPr marL="29870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4pPr>
                <a:lvl5pPr marL="384048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5pPr>
                <a:lvl6pPr marL="469392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6pPr>
                <a:lvl7pPr marL="554736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7pPr>
                <a:lvl8pPr marL="640080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8pPr>
                <a:lvl9pPr marL="7254240" indent="-426720" algn="l" defTabSz="1706880" rtl="0" eaLnBrk="1" latinLnBrk="0" hangingPunct="1">
                  <a:lnSpc>
                    <a:spcPct val="90000"/>
                  </a:lnSpc>
                  <a:spcBef>
                    <a:spcPts val="935"/>
                  </a:spcBef>
                  <a:buFont typeface="Arial" panose="020B0604020202020204" pitchFamily="34" charset="0"/>
                  <a:buChar char="•"/>
                  <a:defRPr sz="3360" kern="1200">
                    <a:solidFill>
                      <a:schemeClr val="tx1"/>
                    </a:solidFill>
                    <a:latin typeface="+mn-lt"/>
                    <a:ea typeface="+mn-ea"/>
                    <a:cs typeface="+mn-cs"/>
                  </a:defRPr>
                </a:lvl9pPr>
              </a:lstStyle>
              <a:p>
                <a:pPr marL="0" indent="0">
                  <a:lnSpc>
                    <a:spcPct val="100000"/>
                  </a:lnSpc>
                  <a:buNone/>
                </a:pPr>
                <a:r>
                  <a:rPr lang="zh-CN" altLang="en-US" sz="4381" dirty="0">
                    <a:latin typeface="微软雅黑" panose="020B0503020204020204" pitchFamily="34" charset="-122"/>
                    <a:ea typeface="微软雅黑" panose="020B0503020204020204" pitchFamily="34" charset="-122"/>
                    <a:sym typeface="Century Gothic" panose="020B0502020202020204" pitchFamily="34" charset="0"/>
                  </a:rPr>
                  <a:t>引用文献</a:t>
                </a:r>
              </a:p>
            </p:txBody>
          </p:sp>
          <p:sp>
            <p:nvSpPr>
              <p:cNvPr id="37" name="椭圆 36">
                <a:extLst>
                  <a:ext uri="{FF2B5EF4-FFF2-40B4-BE49-F238E27FC236}">
                    <a16:creationId xmlns:a16="http://schemas.microsoft.com/office/drawing/2014/main" id="{37022507-43B3-4CB9-904C-88C94871410F}"/>
                  </a:ext>
                </a:extLst>
              </p:cNvPr>
              <p:cNvSpPr/>
              <p:nvPr/>
            </p:nvSpPr>
            <p:spPr>
              <a:xfrm>
                <a:off x="18644" y="5909"/>
                <a:ext cx="2269" cy="2269"/>
              </a:xfrm>
              <a:prstGeom prst="ellips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974" dirty="0">
                    <a:latin typeface="Baskerville Old Face" panose="02020602080505020303" pitchFamily="18" charset="0"/>
                  </a:rPr>
                  <a:t>9</a:t>
                </a:r>
              </a:p>
            </p:txBody>
          </p:sp>
        </p:gr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0-#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2" presetClass="entr" presetSubtype="1"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250"/>
                                        <p:tgtEl>
                                          <p:spTgt spid="31"/>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250"/>
                                        <p:tgtEl>
                                          <p:spTgt spid="29"/>
                                        </p:tgtEl>
                                      </p:cBhvr>
                                    </p:animEffect>
                                  </p:childTnLst>
                                </p:cTn>
                              </p:par>
                            </p:childTnLst>
                          </p:cTn>
                        </p:par>
                        <p:par>
                          <p:cTn id="17" fill="hold">
                            <p:stCondLst>
                              <p:cond delay="750"/>
                            </p:stCondLst>
                            <p:childTnLst>
                              <p:par>
                                <p:cTn id="18" presetID="2" presetClass="entr" presetSubtype="8"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0-#ppt_w/2"/>
                                          </p:val>
                                        </p:tav>
                                        <p:tav tm="100000">
                                          <p:val>
                                            <p:strVal val="#ppt_x"/>
                                          </p:val>
                                        </p:tav>
                                      </p:tavLst>
                                    </p:anim>
                                    <p:anim calcmode="lin" valueType="num">
                                      <p:cBhvr additive="base">
                                        <p:cTn id="21" dur="500" fill="hold"/>
                                        <p:tgtEl>
                                          <p:spTgt spid="34"/>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29" grpId="0" bldLvl="0" animBg="1"/>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262063" y="346738"/>
            <a:ext cx="8439310" cy="12108123"/>
          </a:xfrm>
          <a:prstGeom prst="rect">
            <a:avLst/>
          </a:prstGeom>
          <a:noFill/>
        </p:spPr>
        <p:txBody>
          <a:bodyPr wrap="square" rtlCol="0">
            <a:spAutoFit/>
          </a:bodyPr>
          <a:lstStyle/>
          <a:p>
            <a:pPr>
              <a:lnSpc>
                <a:spcPct val="150000"/>
              </a:lnSpc>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深度 50m 处的声速变化代表了混合层的变化，5-10 月声速呈现出增加的趋势，而 11-4 月声速呈现出减小的趋势，声速的最小值大约位于 3-4 月份，而声速的最大值点大约位于 9-10 月份。深度 500 米和深度 1000 米处的声速随时间变化的趋势基本一致代表了跃变层的声速变化，与混合层的变化恰好反向，于 5-10 月声速呈现出减小的趋势，11-4 月呈现出声速增加的趋势。</a:t>
            </a:r>
          </a:p>
        </p:txBody>
      </p:sp>
      <p:pic>
        <p:nvPicPr>
          <p:cNvPr id="4" name="图片 9" descr="两年">
            <a:extLst>
              <a:ext uri="{FF2B5EF4-FFF2-40B4-BE49-F238E27FC236}">
                <a16:creationId xmlns:a16="http://schemas.microsoft.com/office/drawing/2014/main" id="{CE1577E7-4CF8-4F45-AF88-8A89170EC186}"/>
              </a:ext>
            </a:extLst>
          </p:cNvPr>
          <p:cNvPicPr>
            <a:picLocks noChangeAspect="1"/>
          </p:cNvPicPr>
          <p:nvPr/>
        </p:nvPicPr>
        <p:blipFill>
          <a:blip r:embed="rId3"/>
          <a:stretch>
            <a:fillRect/>
          </a:stretch>
        </p:blipFill>
        <p:spPr>
          <a:xfrm>
            <a:off x="10294669" y="1877297"/>
            <a:ext cx="11725381" cy="1004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4" name="图片 4" descr="500"/>
          <p:cNvPicPr>
            <a:picLocks noChangeAspect="1"/>
          </p:cNvPicPr>
          <p:nvPr/>
        </p:nvPicPr>
        <p:blipFill>
          <a:blip r:embed="rId3"/>
          <a:stretch>
            <a:fillRect/>
          </a:stretch>
        </p:blipFill>
        <p:spPr>
          <a:xfrm>
            <a:off x="1447055" y="619258"/>
            <a:ext cx="8989568" cy="6005057"/>
          </a:xfrm>
          <a:prstGeom prst="rect">
            <a:avLst/>
          </a:prstGeom>
        </p:spPr>
      </p:pic>
      <p:pic>
        <p:nvPicPr>
          <p:cNvPr id="5" name="图片 5" descr="1000"/>
          <p:cNvPicPr>
            <a:picLocks noChangeAspect="1"/>
          </p:cNvPicPr>
          <p:nvPr/>
        </p:nvPicPr>
        <p:blipFill>
          <a:blip r:embed="rId4"/>
          <a:stretch>
            <a:fillRect/>
          </a:stretch>
        </p:blipFill>
        <p:spPr>
          <a:xfrm>
            <a:off x="11250236" y="540868"/>
            <a:ext cx="9257611" cy="6005057"/>
          </a:xfrm>
          <a:prstGeom prst="rect">
            <a:avLst/>
          </a:prstGeom>
        </p:spPr>
      </p:pic>
      <p:pic>
        <p:nvPicPr>
          <p:cNvPr id="6" name="图片 6" descr="1500"/>
          <p:cNvPicPr>
            <a:picLocks noChangeAspect="1"/>
          </p:cNvPicPr>
          <p:nvPr/>
        </p:nvPicPr>
        <p:blipFill>
          <a:blip r:embed="rId5"/>
          <a:stretch>
            <a:fillRect/>
          </a:stretch>
        </p:blipFill>
        <p:spPr>
          <a:xfrm>
            <a:off x="1447056" y="6624315"/>
            <a:ext cx="9015487" cy="5903908"/>
          </a:xfrm>
          <a:prstGeom prst="rect">
            <a:avLst/>
          </a:prstGeom>
        </p:spPr>
      </p:pic>
      <p:pic>
        <p:nvPicPr>
          <p:cNvPr id="7" name="图片 7" descr="结合"/>
          <p:cNvPicPr>
            <a:picLocks noChangeAspect="1"/>
          </p:cNvPicPr>
          <p:nvPr/>
        </p:nvPicPr>
        <p:blipFill>
          <a:blip r:embed="rId6"/>
          <a:stretch>
            <a:fillRect/>
          </a:stretch>
        </p:blipFill>
        <p:spPr>
          <a:xfrm>
            <a:off x="11422821" y="6624315"/>
            <a:ext cx="9293646" cy="598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2" name="文本框 1"/>
          <p:cNvSpPr txBox="1"/>
          <p:nvPr/>
        </p:nvSpPr>
        <p:spPr>
          <a:xfrm>
            <a:off x="1478193" y="3371997"/>
            <a:ext cx="8439310" cy="7051930"/>
          </a:xfrm>
          <a:prstGeom prst="rect">
            <a:avLst/>
          </a:prstGeom>
          <a:noFill/>
        </p:spPr>
        <p:txBody>
          <a:bodyPr wrap="square" rtlCol="0">
            <a:spAutoFit/>
          </a:bodyPr>
          <a:lstStyle/>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通过观察图像还可发现随着深度的增加，声速在一年内的变化量值越来越小，特别是到了 1500 米，一年内声速的差距更小。</a:t>
            </a:r>
            <a:endParaRPr lang="en-US" altLang="zh-CN" sz="4381" dirty="0">
              <a:solidFill>
                <a:schemeClr val="tx2">
                  <a:lumMod val="75000"/>
                </a:schemeClr>
              </a:solidFill>
              <a:latin typeface="微软雅黑" panose="020B0503020204020204" pitchFamily="34" charset="-122"/>
              <a:ea typeface="微软雅黑" panose="020B0503020204020204" pitchFamily="34" charset="-122"/>
              <a:sym typeface="+mn-ea"/>
            </a:endParaRPr>
          </a:p>
          <a:p>
            <a:pPr>
              <a:lnSpc>
                <a:spcPct val="150000"/>
              </a:lnSpc>
            </a:pPr>
            <a:r>
              <a:rPr lang="zh-CN" altLang="en-US" sz="4381" dirty="0">
                <a:solidFill>
                  <a:schemeClr val="tx2">
                    <a:lumMod val="75000"/>
                  </a:schemeClr>
                </a:solidFill>
                <a:latin typeface="微软雅黑" panose="020B0503020204020204" pitchFamily="34" charset="-122"/>
                <a:ea typeface="微软雅黑" panose="020B0503020204020204" pitchFamily="34" charset="-122"/>
                <a:sym typeface="+mn-ea"/>
              </a:rPr>
              <a:t>可以看出声速的变化主要集中在混合层和跃变层深度较浅部分，而且呈现出了季节性的变化。</a:t>
            </a:r>
          </a:p>
        </p:txBody>
      </p:sp>
      <p:pic>
        <p:nvPicPr>
          <p:cNvPr id="6" name="图片 7" descr="结合">
            <a:extLst>
              <a:ext uri="{FF2B5EF4-FFF2-40B4-BE49-F238E27FC236}">
                <a16:creationId xmlns:a16="http://schemas.microsoft.com/office/drawing/2014/main" id="{98433CEE-8CA2-47C8-9DD9-65B0C13B4FF8}"/>
              </a:ext>
            </a:extLst>
          </p:cNvPr>
          <p:cNvPicPr>
            <a:picLocks noChangeAspect="1"/>
          </p:cNvPicPr>
          <p:nvPr/>
        </p:nvPicPr>
        <p:blipFill>
          <a:blip r:embed="rId3"/>
          <a:stretch>
            <a:fillRect/>
          </a:stretch>
        </p:blipFill>
        <p:spPr>
          <a:xfrm>
            <a:off x="10647255" y="3245101"/>
            <a:ext cx="11455893" cy="7374131"/>
          </a:xfrm>
          <a:prstGeom prst="rect">
            <a:avLst/>
          </a:prstGeom>
        </p:spPr>
      </p:pic>
    </p:spTree>
    <p:extLst>
      <p:ext uri="{BB962C8B-B14F-4D97-AF65-F5344CB8AC3E}">
        <p14:creationId xmlns:p14="http://schemas.microsoft.com/office/powerpoint/2010/main" val="177566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p:blipFill>
        <p:spPr>
          <a:xfrm>
            <a:off x="3639944" y="28448"/>
            <a:ext cx="19138393" cy="12758928"/>
          </a:xfrm>
          <a:prstGeom prst="rect">
            <a:avLst/>
          </a:prstGeom>
          <a:blipFill>
            <a:blip r:embed="rId4"/>
            <a:stretch>
              <a:fillRect/>
            </a:stretch>
          </a:blipFill>
        </p:spPr>
      </p:pic>
      <p:grpSp>
        <p:nvGrpSpPr>
          <p:cNvPr id="5" name="组合 4"/>
          <p:cNvGrpSpPr/>
          <p:nvPr/>
        </p:nvGrpSpPr>
        <p:grpSpPr>
          <a:xfrm>
            <a:off x="-4644776" y="5134"/>
            <a:ext cx="21102080" cy="13079099"/>
            <a:chOff x="6592998" y="-264001"/>
            <a:chExt cx="11950009" cy="12808735"/>
          </a:xfrm>
          <a:solidFill>
            <a:schemeClr val="accent1">
              <a:lumMod val="60000"/>
              <a:lumOff val="40000"/>
            </a:schemeClr>
          </a:solidFill>
        </p:grpSpPr>
        <p:sp>
          <p:nvSpPr>
            <p:cNvPr id="2" name="矩形 1"/>
            <p:cNvSpPr/>
            <p:nvPr/>
          </p:nvSpPr>
          <p:spPr>
            <a:xfrm>
              <a:off x="9223314" y="-264001"/>
              <a:ext cx="9319693" cy="128087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graphicFrame>
          <p:nvGraphicFramePr>
            <p:cNvPr id="14" name="图表 13"/>
            <p:cNvGraphicFramePr/>
            <p:nvPr>
              <p:extLst>
                <p:ext uri="{D42A27DB-BD31-4B8C-83A1-F6EECF244321}">
                  <p14:modId xmlns:p14="http://schemas.microsoft.com/office/powerpoint/2010/main" val="1436181024"/>
                </p:ext>
              </p:extLst>
            </p:nvPr>
          </p:nvGraphicFramePr>
          <p:xfrm>
            <a:off x="6592998" y="8865613"/>
            <a:ext cx="3762773" cy="3628318"/>
          </p:xfrm>
          <a:graphic>
            <a:graphicData uri="http://schemas.openxmlformats.org/drawingml/2006/chart">
              <c:chart xmlns:c="http://schemas.openxmlformats.org/drawingml/2006/chart" xmlns:r="http://schemas.openxmlformats.org/officeDocument/2006/relationships" r:id="rId5"/>
            </a:graphicData>
          </a:graphic>
        </p:graphicFrame>
      </p:grp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5" name="文本框 14">
            <a:extLst>
              <a:ext uri="{FF2B5EF4-FFF2-40B4-BE49-F238E27FC236}">
                <a16:creationId xmlns:a16="http://schemas.microsoft.com/office/drawing/2014/main" id="{C2FBD0F3-42C2-4B31-BE95-AE3AEF552EF4}"/>
              </a:ext>
            </a:extLst>
          </p:cNvPr>
          <p:cNvSpPr txBox="1"/>
          <p:nvPr/>
        </p:nvSpPr>
        <p:spPr>
          <a:xfrm>
            <a:off x="1020790" y="125012"/>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06.1.2</a:t>
            </a:r>
          </a:p>
        </p:txBody>
      </p:sp>
      <p:sp>
        <p:nvSpPr>
          <p:cNvPr id="16" name="PA_文本框 13">
            <a:extLst>
              <a:ext uri="{FF2B5EF4-FFF2-40B4-BE49-F238E27FC236}">
                <a16:creationId xmlns:a16="http://schemas.microsoft.com/office/drawing/2014/main" id="{AEE3CB47-3BDB-45B2-B834-9FF266832512}"/>
              </a:ext>
            </a:extLst>
          </p:cNvPr>
          <p:cNvSpPr txBox="1"/>
          <p:nvPr>
            <p:custDataLst>
              <p:tags r:id="rId1"/>
            </p:custDataLst>
          </p:nvPr>
        </p:nvSpPr>
        <p:spPr>
          <a:xfrm>
            <a:off x="7129747" y="731230"/>
            <a:ext cx="10348345"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经验正交函数分析</a:t>
            </a:r>
          </a:p>
        </p:txBody>
      </p:sp>
      <p:sp>
        <p:nvSpPr>
          <p:cNvPr id="17" name="矩形 16">
            <a:extLst>
              <a:ext uri="{FF2B5EF4-FFF2-40B4-BE49-F238E27FC236}">
                <a16:creationId xmlns:a16="http://schemas.microsoft.com/office/drawing/2014/main" id="{FA3F1BBA-224B-4F29-AA11-D667C3875E65}"/>
              </a:ext>
            </a:extLst>
          </p:cNvPr>
          <p:cNvSpPr/>
          <p:nvPr/>
        </p:nvSpPr>
        <p:spPr>
          <a:xfrm>
            <a:off x="1665444" y="3465255"/>
            <a:ext cx="12997035" cy="8257069"/>
          </a:xfrm>
          <a:prstGeom prst="rect">
            <a:avLst/>
          </a:prstGeom>
          <a:solidFill>
            <a:schemeClr val="accent1">
              <a:lumMod val="60000"/>
              <a:lumOff val="40000"/>
            </a:schemeClr>
          </a:solidFill>
        </p:spPr>
        <p:txBody>
          <a:bodyPr wrap="square">
            <a:spAutoFit/>
          </a:bodyPr>
          <a:lstStyle/>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    Le等指出经验正交函数是描述声速剖面最有效的基函数，Tolstooy等证明了利用 EOF 描述深海声速剖面的可行性，沈远海等证明了利用 EOF 描述浅水声速剖面的可行性和对声速剖面的分层经验正交函数表示，何利等对东中国海声速剖面进行了 EOF 分解和匹配场反演，研究了该海域声速剖面用经验正交函数表示的可行性。</a:t>
            </a:r>
          </a:p>
          <a:p>
            <a:pPr>
              <a:lnSpc>
                <a:spcPct val="150000"/>
              </a:lnSpc>
            </a:pP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所以通过直观观察总结出声速分布特征之后，</a:t>
            </a:r>
            <a:r>
              <a:rPr lang="zh-CN" altLang="en-US" sz="3982" dirty="0">
                <a:latin typeface="微软雅黑" panose="020B0503020204020204" pitchFamily="34" charset="-122"/>
                <a:ea typeface="微软雅黑" panose="020B0503020204020204" pitchFamily="34" charset="-122"/>
                <a:sym typeface="Century Gothic" panose="020B0502020202020204" pitchFamily="34" charset="0"/>
              </a:rPr>
              <a:t>我们选择</a:t>
            </a:r>
            <a:r>
              <a:rPr lang="en-US" altLang="zh-CN" sz="3982" dirty="0">
                <a:latin typeface="微软雅黑" panose="020B0503020204020204" pitchFamily="34" charset="-122"/>
                <a:ea typeface="微软雅黑" panose="020B0503020204020204" pitchFamily="34" charset="-122"/>
                <a:sym typeface="Century Gothic" panose="020B0502020202020204" pitchFamily="34" charset="0"/>
              </a:rPr>
              <a:t>使用经验正交函数对该海域的声速剖面结构进行表示并加以分析验证。</a:t>
            </a: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27E0C5BC-886E-49B1-B023-A15FBF87BCB8}"/>
              </a:ext>
            </a:extLst>
          </p:cNvPr>
          <p:cNvGrpSpPr/>
          <p:nvPr/>
        </p:nvGrpSpPr>
        <p:grpSpPr>
          <a:xfrm>
            <a:off x="2655147" y="410378"/>
            <a:ext cx="16850319" cy="11980844"/>
            <a:chOff x="2655147" y="1014286"/>
            <a:chExt cx="16850319" cy="11980844"/>
          </a:xfrm>
        </p:grpSpPr>
        <p:sp>
          <p:nvSpPr>
            <p:cNvPr id="5" name="文本框 4">
              <a:extLst>
                <a:ext uri="{FF2B5EF4-FFF2-40B4-BE49-F238E27FC236}">
                  <a16:creationId xmlns:a16="http://schemas.microsoft.com/office/drawing/2014/main" id="{5F1DCCCC-33C8-4B90-BFE3-82C1676B2E6D}"/>
                </a:ext>
              </a:extLst>
            </p:cNvPr>
            <p:cNvSpPr txBox="1"/>
            <p:nvPr/>
          </p:nvSpPr>
          <p:spPr>
            <a:xfrm>
              <a:off x="2655147" y="1014286"/>
              <a:ext cx="16850319" cy="11980844"/>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a.</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原理概述</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经验正交函数分析方法（</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empirical orthogonal function</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，缩写为 </a:t>
              </a:r>
              <a:r>
                <a:rPr lang="en-US" altLang="zh-CN" sz="3584" b="1"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，也称特征向量分析（</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eigenvector analysis</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），是一种分析矩阵数据中的结构特征，提取主要数据特征量的一种方法。</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Lorenz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1950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年代首次将其引入气象和气候研究，现在得到了非常广泛的应用。特征向量对应的是空间样本，也称空间特征向量或者空间模态（</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），在一定程度上反映要素场的空间分布特点；主成分对应的是时间变化，也称时间系数（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PC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），反映相应空间模态随时间的权重变化。因此称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分析为时空分解，即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为站点数，</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为年数</a:t>
              </a:r>
              <a:r>
                <a:rPr lang="zh-CN" altLang="en-US" sz="3584" dirty="0">
                  <a:latin typeface="微软雅黑" panose="020B0503020204020204" pitchFamily="34" charset="-122"/>
                  <a:ea typeface="微软雅黑" panose="020B0503020204020204" pitchFamily="34" charset="-122"/>
                </a:rPr>
                <a:t>。</a:t>
              </a:r>
              <a:endParaRPr lang="en-US" altLang="zh-CN" sz="3584" dirty="0">
                <a:latin typeface="微软雅黑" panose="020B0503020204020204" pitchFamily="34" charset="-122"/>
                <a:ea typeface="微软雅黑" panose="020B0503020204020204" pitchFamily="34" charset="-122"/>
              </a:endParaRPr>
            </a:p>
            <a:p>
              <a:pPr>
                <a:lnSpc>
                  <a:spcPct val="150000"/>
                </a:lnSpc>
              </a:pPr>
              <a:r>
                <a:rPr lang="en-US" altLang="zh-CN" sz="3584" dirty="0">
                  <a:solidFill>
                    <a:schemeClr val="tx2">
                      <a:lumMod val="75000"/>
                    </a:schemeClr>
                  </a:solidFill>
                  <a:latin typeface="微软雅黑" panose="020B0503020204020204" pitchFamily="34" charset="-122"/>
                  <a:ea typeface="微软雅黑" panose="020B0503020204020204" pitchFamily="34" charset="-122"/>
                </a:rPr>
                <a:t>		EOF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分析可以用于任意海域声速剖面集合的简化。该方法可以减少声速剖面集合的维数，同时保留声速剖面集合中对方差贡献最大的特征，即保留低阶主成分，忽略高阶成分，这样就可以在保证一定精度的前提下用尽量少的参数来表示复杂的声场环境。</a:t>
              </a:r>
              <a:endParaRPr lang="zh-CN" altLang="en-US" sz="3584" dirty="0">
                <a:latin typeface="微软雅黑" panose="020B0503020204020204" pitchFamily="34" charset="-122"/>
                <a:ea typeface="微软雅黑" panose="020B0503020204020204" pitchFamily="34" charset="-122"/>
              </a:endParaRPr>
            </a:p>
          </p:txBody>
        </p:sp>
        <p:graphicFrame>
          <p:nvGraphicFramePr>
            <p:cNvPr id="6" name="对象 -2147482624">
              <a:extLst>
                <a:ext uri="{FF2B5EF4-FFF2-40B4-BE49-F238E27FC236}">
                  <a16:creationId xmlns:a16="http://schemas.microsoft.com/office/drawing/2014/main" id="{F2A159A0-0F4E-41B8-9149-88CD2C403954}"/>
                </a:ext>
              </a:extLst>
            </p:cNvPr>
            <p:cNvGraphicFramePr>
              <a:graphicFrameLocks noChangeAspect="1"/>
            </p:cNvGraphicFramePr>
            <p:nvPr>
              <p:extLst>
                <p:ext uri="{D42A27DB-BD31-4B8C-83A1-F6EECF244321}">
                  <p14:modId xmlns:p14="http://schemas.microsoft.com/office/powerpoint/2010/main" val="47314447"/>
                </p:ext>
              </p:extLst>
            </p:nvPr>
          </p:nvGraphicFramePr>
          <p:xfrm>
            <a:off x="3252934" y="8920303"/>
            <a:ext cx="5151490" cy="663636"/>
          </p:xfrm>
          <a:graphic>
            <a:graphicData uri="http://schemas.openxmlformats.org/presentationml/2006/ole">
              <mc:AlternateContent xmlns:mc="http://schemas.openxmlformats.org/markup-compatibility/2006">
                <mc:Choice xmlns:v="urn:schemas-microsoft-com:vml" Requires="v">
                  <p:oleObj spid="_x0000_s1073" r:id="rId4" imgW="1397000" imgH="177165" progId="Equation.KSEE3">
                    <p:embed/>
                  </p:oleObj>
                </mc:Choice>
                <mc:Fallback>
                  <p:oleObj r:id="rId4" imgW="1397000" imgH="177165" progId="Equation.KSEE3">
                    <p:embed/>
                    <p:pic>
                      <p:nvPicPr>
                        <p:cNvPr id="3" name="对象 -2147482624"/>
                        <p:cNvPicPr/>
                        <p:nvPr/>
                      </p:nvPicPr>
                      <p:blipFill>
                        <a:blip r:embed="rId5"/>
                        <a:stretch>
                          <a:fillRect/>
                        </a:stretch>
                      </p:blipFill>
                      <p:spPr>
                        <a:xfrm>
                          <a:off x="3252934" y="8920303"/>
                          <a:ext cx="5151490" cy="663636"/>
                        </a:xfrm>
                        <a:prstGeom prst="rect">
                          <a:avLst/>
                        </a:prstGeom>
                        <a:noFill/>
                        <a:ln w="38100">
                          <a:noFill/>
                          <a:miter/>
                        </a:ln>
                      </p:spPr>
                    </p:pic>
                  </p:oleObj>
                </mc:Fallback>
              </mc:AlternateContent>
            </a:graphicData>
          </a:graphic>
        </p:graphicFrame>
      </p:grpSp>
    </p:spTree>
    <p:extLst>
      <p:ext uri="{BB962C8B-B14F-4D97-AF65-F5344CB8AC3E}">
        <p14:creationId xmlns:p14="http://schemas.microsoft.com/office/powerpoint/2010/main" val="40442813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86D8B5E2-CB4E-483D-B45B-D834EA4BF426}"/>
              </a:ext>
            </a:extLst>
          </p:cNvPr>
          <p:cNvSpPr txBox="1"/>
          <p:nvPr/>
        </p:nvSpPr>
        <p:spPr>
          <a:xfrm>
            <a:off x="1611295" y="794948"/>
            <a:ext cx="18913748" cy="3584956"/>
          </a:xfrm>
          <a:prstGeom prst="rect">
            <a:avLst/>
          </a:prstGeom>
          <a:noFill/>
        </p:spPr>
        <p:txBody>
          <a:bodyPr wrap="square">
            <a:spAutoFit/>
          </a:bodyPr>
          <a:lstStyle/>
          <a:p>
            <a:pPr>
              <a:lnSpc>
                <a:spcPct val="150000"/>
              </a:lnSpc>
            </a:pPr>
            <a:r>
              <a:rPr lang="zh-CN" altLang="en-US" sz="4800" b="1" dirty="0">
                <a:solidFill>
                  <a:schemeClr val="tx2">
                    <a:lumMod val="75000"/>
                  </a:schemeClr>
                </a:solidFill>
                <a:latin typeface="微软雅黑" panose="020B0503020204020204" pitchFamily="34" charset="-122"/>
                <a:ea typeface="微软雅黑" panose="020B0503020204020204" pitchFamily="34" charset="-122"/>
              </a:rPr>
              <a:t>算法如下：</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）将声速剖面采样层设置为 </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Zi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i=1,2....N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700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800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900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1100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1200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1300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1400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1500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1750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2000m</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，将以时间变化</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为列向量，构建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N*L</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矩阵如下所示：</a:t>
            </a:r>
          </a:p>
        </p:txBody>
      </p:sp>
      <p:graphicFrame>
        <p:nvGraphicFramePr>
          <p:cNvPr id="9" name="对象 -2147482623">
            <a:extLst>
              <a:ext uri="{FF2B5EF4-FFF2-40B4-BE49-F238E27FC236}">
                <a16:creationId xmlns:a16="http://schemas.microsoft.com/office/drawing/2014/main" id="{52B9973C-1C7A-4D21-96B4-F15D3C2EAA55}"/>
              </a:ext>
            </a:extLst>
          </p:cNvPr>
          <p:cNvGraphicFramePr>
            <a:graphicFrameLocks noChangeAspect="1"/>
          </p:cNvGraphicFramePr>
          <p:nvPr>
            <p:extLst>
              <p:ext uri="{D42A27DB-BD31-4B8C-83A1-F6EECF244321}">
                <p14:modId xmlns:p14="http://schemas.microsoft.com/office/powerpoint/2010/main" val="861289526"/>
              </p:ext>
            </p:extLst>
          </p:nvPr>
        </p:nvGraphicFramePr>
        <p:xfrm>
          <a:off x="7703087" y="4738221"/>
          <a:ext cx="5680404" cy="3225778"/>
        </p:xfrm>
        <a:graphic>
          <a:graphicData uri="http://schemas.openxmlformats.org/presentationml/2006/ole">
            <mc:AlternateContent xmlns:mc="http://schemas.openxmlformats.org/markup-compatibility/2006">
              <mc:Choice xmlns:v="urn:schemas-microsoft-com:vml" Requires="v">
                <p:oleObj spid="_x0000_s2097" r:id="rId4" imgW="1384300" imgH="914400" progId="Equation.KSEE3">
                  <p:embed/>
                </p:oleObj>
              </mc:Choice>
              <mc:Fallback>
                <p:oleObj r:id="rId4" imgW="1384300" imgH="914400" progId="Equation.KSEE3">
                  <p:embed/>
                  <p:pic>
                    <p:nvPicPr>
                      <p:cNvPr id="3" name="对象 -2147482623"/>
                      <p:cNvPicPr/>
                      <p:nvPr/>
                    </p:nvPicPr>
                    <p:blipFill>
                      <a:blip r:embed="rId5"/>
                      <a:stretch>
                        <a:fillRect/>
                      </a:stretch>
                    </p:blipFill>
                    <p:spPr>
                      <a:xfrm>
                        <a:off x="7703087" y="4738221"/>
                        <a:ext cx="5680404" cy="3225778"/>
                      </a:xfrm>
                      <a:prstGeom prst="rect">
                        <a:avLst/>
                      </a:prstGeom>
                      <a:noFill/>
                      <a:ln w="38100">
                        <a:noFill/>
                        <a:miter/>
                      </a:ln>
                    </p:spPr>
                  </p:pic>
                </p:oleObj>
              </mc:Fallback>
            </mc:AlternateContent>
          </a:graphicData>
        </a:graphic>
      </p:graphicFrame>
      <p:sp>
        <p:nvSpPr>
          <p:cNvPr id="10" name="文本框 9">
            <a:extLst>
              <a:ext uri="{FF2B5EF4-FFF2-40B4-BE49-F238E27FC236}">
                <a16:creationId xmlns:a16="http://schemas.microsoft.com/office/drawing/2014/main" id="{8A6F329B-3490-47D2-8291-5B8F7EE9369F}"/>
              </a:ext>
            </a:extLst>
          </p:cNvPr>
          <p:cNvSpPr txBox="1"/>
          <p:nvPr/>
        </p:nvSpPr>
        <p:spPr>
          <a:xfrm>
            <a:off x="1611295" y="8604948"/>
            <a:ext cx="11379200" cy="2574359"/>
          </a:xfrm>
          <a:prstGeom prst="rect">
            <a:avLst/>
          </a:prstGeom>
          <a:noFill/>
        </p:spPr>
        <p:txBody>
          <a:bodyPr wrap="square">
            <a:spAutoFit/>
          </a:bodyPr>
          <a:lstStyle/>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2</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矩阵进行                   处理，形成距平形式</a:t>
            </a:r>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pPr>
              <a:lnSpc>
                <a:spcPct val="20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3</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矩阵即可计算协方差矩阵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p>
          <a:p>
            <a:endParaRPr lang="zh-CN" altLang="en-US" sz="1792"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21F7CB4-2B6D-4BA9-A9E1-69E4CC24F891}"/>
                  </a:ext>
                </a:extLst>
              </p:cNvPr>
              <p:cNvSpPr txBox="1"/>
              <p:nvPr/>
            </p:nvSpPr>
            <p:spPr>
              <a:xfrm>
                <a:off x="8727439" y="9765439"/>
                <a:ext cx="5303522" cy="11524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𝑁𝑁</m:t>
                          </m:r>
                        </m:sub>
                      </m:sSub>
                      <m:r>
                        <a:rPr lang="zh-CN" altLang="en-US" sz="4000" i="1">
                          <a:latin typeface="Cambria Math" panose="02040503050406030204" pitchFamily="18" charset="0"/>
                        </a:rPr>
                        <m:t>=</m:t>
                      </m:r>
                      <m:f>
                        <m:fPr>
                          <m:ctrlPr>
                            <a:rPr lang="zh-CN" altLang="en-US" sz="4000" i="1">
                              <a:latin typeface="Cambria Math" panose="02040503050406030204" pitchFamily="18" charset="0"/>
                            </a:rPr>
                          </m:ctrlPr>
                        </m:fPr>
                        <m:num>
                          <m:r>
                            <a:rPr lang="zh-CN" altLang="en-US" sz="4000" i="1">
                              <a:latin typeface="Cambria Math" panose="02040503050406030204" pitchFamily="18" charset="0"/>
                            </a:rPr>
                            <m:t>1</m:t>
                          </m:r>
                        </m:num>
                        <m:den>
                          <m:r>
                            <a:rPr lang="zh-CN" altLang="en-US" sz="4000" i="1">
                              <a:latin typeface="Cambria Math" panose="02040503050406030204" pitchFamily="18" charset="0"/>
                            </a:rPr>
                            <m:t>𝑁</m:t>
                          </m:r>
                        </m:den>
                      </m:f>
                      <m:r>
                        <a:rPr lang="zh-CN" altLang="en-US" sz="4000" i="1">
                          <a:latin typeface="Cambria Math" panose="02040503050406030204" pitchFamily="18" charset="0"/>
                        </a:rPr>
                        <m:t>×</m:t>
                      </m:r>
                      <m:r>
                        <a:rPr lang="en-US" altLang="zh-CN" sz="4000" i="1">
                          <a:latin typeface="Cambria Math" panose="02040503050406030204" pitchFamily="18" charset="0"/>
                        </a:rPr>
                        <m:t>𝑋</m:t>
                      </m:r>
                      <m:r>
                        <a:rPr lang="zh-CN" altLang="en-US" sz="4000" i="1">
                          <a:latin typeface="Cambria Math" panose="02040503050406030204" pitchFamily="18" charset="0"/>
                        </a:rPr>
                        <m:t>×</m:t>
                      </m:r>
                      <m:sSup>
                        <m:sSupPr>
                          <m:ctrlPr>
                            <a:rPr lang="zh-CN" altLang="en-US" sz="4000" i="1">
                              <a:latin typeface="Cambria Math" panose="02040503050406030204" pitchFamily="18" charset="0"/>
                            </a:rPr>
                          </m:ctrlPr>
                        </m:sSupPr>
                        <m:e>
                          <m:r>
                            <a:rPr lang="en-US" altLang="zh-CN" sz="4000" i="1">
                              <a:latin typeface="Cambria Math" panose="02040503050406030204" pitchFamily="18" charset="0"/>
                            </a:rPr>
                            <m:t>𝑋</m:t>
                          </m:r>
                        </m:e>
                        <m:sup>
                          <m:r>
                            <a:rPr lang="zh-CN" altLang="en-US" sz="4000" i="1">
                              <a:latin typeface="Cambria Math" panose="02040503050406030204" pitchFamily="18" charset="0"/>
                            </a:rPr>
                            <m:t>𝑇</m:t>
                          </m:r>
                        </m:sup>
                      </m:sSup>
                    </m:oMath>
                  </m:oMathPara>
                </a14:m>
                <a:endParaRPr lang="zh-CN" altLang="en-US" sz="4000" i="1" dirty="0">
                  <a:latin typeface="Cambria Math" panose="02040503050406030204" pitchFamily="18" charset="0"/>
                </a:endParaRPr>
              </a:p>
            </p:txBody>
          </p:sp>
        </mc:Choice>
        <mc:Fallback xmlns="">
          <p:sp>
            <p:nvSpPr>
              <p:cNvPr id="2" name="文本框 1">
                <a:extLst>
                  <a:ext uri="{FF2B5EF4-FFF2-40B4-BE49-F238E27FC236}">
                    <a16:creationId xmlns:a16="http://schemas.microsoft.com/office/drawing/2014/main" id="{721F7CB4-2B6D-4BA9-A9E1-69E4CC24F891}"/>
                  </a:ext>
                </a:extLst>
              </p:cNvPr>
              <p:cNvSpPr txBox="1">
                <a:spLocks noRot="1" noChangeAspect="1" noMove="1" noResize="1" noEditPoints="1" noAdjustHandles="1" noChangeArrowheads="1" noChangeShapeType="1" noTextEdit="1"/>
              </p:cNvSpPr>
              <p:nvPr/>
            </p:nvSpPr>
            <p:spPr>
              <a:xfrm>
                <a:off x="8727439" y="9765439"/>
                <a:ext cx="5303522" cy="115249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8630FC-0D0A-4BD0-8DA7-70FB334D06DE}"/>
                  </a:ext>
                </a:extLst>
              </p:cNvPr>
              <p:cNvSpPr txBox="1"/>
              <p:nvPr/>
            </p:nvSpPr>
            <p:spPr>
              <a:xfrm>
                <a:off x="5536275" y="8952852"/>
                <a:ext cx="24195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𝑋</m:t>
                      </m:r>
                      <m:r>
                        <a:rPr lang="zh-CN" altLang="en-US" sz="4000" i="1">
                          <a:latin typeface="Cambria Math" panose="02040503050406030204" pitchFamily="18" charset="0"/>
                        </a:rPr>
                        <m:t>=</m:t>
                      </m:r>
                      <m:r>
                        <a:rPr lang="en-US" altLang="zh-CN" sz="4000" b="0" i="1" smtClean="0">
                          <a:latin typeface="Cambria Math" panose="02040503050406030204" pitchFamily="18" charset="0"/>
                        </a:rPr>
                        <m:t>𝑋</m:t>
                      </m:r>
                      <m:r>
                        <a:rPr lang="zh-CN" altLang="en-US" sz="4000" i="1">
                          <a:latin typeface="Cambria Math" panose="02040503050406030204" pitchFamily="18" charset="0"/>
                        </a:rPr>
                        <m:t>−</m:t>
                      </m:r>
                      <m:acc>
                        <m:accPr>
                          <m:chr m:val="̅"/>
                          <m:ctrlPr>
                            <a:rPr lang="zh-CN" altLang="en-US" sz="4000" i="1">
                              <a:latin typeface="Cambria Math" panose="02040503050406030204" pitchFamily="18" charset="0"/>
                            </a:rPr>
                          </m:ctrlPr>
                        </m:accPr>
                        <m:e>
                          <m:r>
                            <a:rPr lang="en-US" altLang="zh-CN" sz="4000" b="0" i="1" smtClean="0">
                              <a:latin typeface="Cambria Math" panose="02040503050406030204" pitchFamily="18" charset="0"/>
                            </a:rPr>
                            <m:t>𝑋</m:t>
                          </m:r>
                        </m:e>
                      </m:acc>
                    </m:oMath>
                  </m:oMathPara>
                </a14:m>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EC8630FC-0D0A-4BD0-8DA7-70FB334D06DE}"/>
                  </a:ext>
                </a:extLst>
              </p:cNvPr>
              <p:cNvSpPr txBox="1">
                <a:spLocks noRot="1" noChangeAspect="1" noMove="1" noResize="1" noEditPoints="1" noAdjustHandles="1" noChangeArrowheads="1" noChangeShapeType="1" noTextEdit="1"/>
              </p:cNvSpPr>
              <p:nvPr/>
            </p:nvSpPr>
            <p:spPr>
              <a:xfrm>
                <a:off x="5536275" y="8952852"/>
                <a:ext cx="2419572" cy="61555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21410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22FD887F-1B23-4F68-9A41-9C5A512F00E5}"/>
              </a:ext>
            </a:extLst>
          </p:cNvPr>
          <p:cNvSpPr txBox="1"/>
          <p:nvPr/>
        </p:nvSpPr>
        <p:spPr>
          <a:xfrm>
            <a:off x="1356401" y="1119396"/>
            <a:ext cx="12878888" cy="643894"/>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4</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）通过特征分解来计算方程</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C</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的特征根</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和特征向量</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FDF41483-A384-433B-967C-37A6BD96B87B}"/>
              </a:ext>
            </a:extLst>
          </p:cNvPr>
          <p:cNvSpPr txBox="1"/>
          <p:nvPr/>
        </p:nvSpPr>
        <p:spPr>
          <a:xfrm>
            <a:off x="2477192" y="2168165"/>
            <a:ext cx="11379200"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三者之间满足如下关系：</a:t>
            </a:r>
          </a:p>
        </p:txBody>
      </p:sp>
      <p:sp>
        <p:nvSpPr>
          <p:cNvPr id="10" name="文本框 9">
            <a:extLst>
              <a:ext uri="{FF2B5EF4-FFF2-40B4-BE49-F238E27FC236}">
                <a16:creationId xmlns:a16="http://schemas.microsoft.com/office/drawing/2014/main" id="{33B99BAC-28D3-4D0C-972A-572F3638BBDF}"/>
              </a:ext>
            </a:extLst>
          </p:cNvPr>
          <p:cNvSpPr txBox="1"/>
          <p:nvPr/>
        </p:nvSpPr>
        <p:spPr>
          <a:xfrm>
            <a:off x="2477193" y="3300929"/>
            <a:ext cx="5689599" cy="643894"/>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E</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N×N</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维的对角阵如下</a:t>
            </a:r>
            <a:r>
              <a:rPr lang="zh-CN" altLang="en-US" sz="1792" dirty="0"/>
              <a:t>：</a:t>
            </a:r>
          </a:p>
        </p:txBody>
      </p:sp>
      <p:sp>
        <p:nvSpPr>
          <p:cNvPr id="9" name="Rectangle 2">
            <a:extLst>
              <a:ext uri="{FF2B5EF4-FFF2-40B4-BE49-F238E27FC236}">
                <a16:creationId xmlns:a16="http://schemas.microsoft.com/office/drawing/2014/main" id="{EE30C39C-602B-4D53-91B5-47DC08ECBFCC}"/>
              </a:ext>
            </a:extLst>
          </p:cNvPr>
          <p:cNvSpPr>
            <a:spLocks noChangeArrowheads="1"/>
          </p:cNvSpPr>
          <p:nvPr/>
        </p:nvSpPr>
        <p:spPr bwMode="auto">
          <a:xfrm>
            <a:off x="6553218" y="45796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11" name="对象 10">
            <a:extLst>
              <a:ext uri="{FF2B5EF4-FFF2-40B4-BE49-F238E27FC236}">
                <a16:creationId xmlns:a16="http://schemas.microsoft.com/office/drawing/2014/main" id="{D95889F0-B67F-4A9B-9B32-579D2C97CC88}"/>
              </a:ext>
            </a:extLst>
          </p:cNvPr>
          <p:cNvGraphicFramePr>
            <a:graphicFrameLocks noChangeAspect="1"/>
          </p:cNvGraphicFramePr>
          <p:nvPr>
            <p:extLst>
              <p:ext uri="{D42A27DB-BD31-4B8C-83A1-F6EECF244321}">
                <p14:modId xmlns:p14="http://schemas.microsoft.com/office/powerpoint/2010/main" val="1641324100"/>
              </p:ext>
            </p:extLst>
          </p:nvPr>
        </p:nvGraphicFramePr>
        <p:xfrm>
          <a:off x="8157421" y="3177783"/>
          <a:ext cx="4368801" cy="2811835"/>
        </p:xfrm>
        <a:graphic>
          <a:graphicData uri="http://schemas.openxmlformats.org/presentationml/2006/ole">
            <mc:AlternateContent xmlns:mc="http://schemas.openxmlformats.org/markup-compatibility/2006">
              <mc:Choice xmlns:v="urn:schemas-microsoft-com:vml" Requires="v">
                <p:oleObj spid="_x0000_s3178" r:id="rId4" imgW="1422360" imgH="914400" progId="Equation.KSEE3">
                  <p:embed/>
                </p:oleObj>
              </mc:Choice>
              <mc:Fallback>
                <p:oleObj r:id="rId4" imgW="1422360" imgH="914400" progId="Equation.KSEE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7421" y="3177783"/>
                        <a:ext cx="4368801" cy="281183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52DD320-6D9F-4E9F-A46A-CCF1DB58384E}"/>
                  </a:ext>
                </a:extLst>
              </p:cNvPr>
              <p:cNvSpPr txBox="1"/>
              <p:nvPr/>
            </p:nvSpPr>
            <p:spPr>
              <a:xfrm>
                <a:off x="2477192" y="6035183"/>
                <a:ext cx="18669992" cy="2576603"/>
              </a:xfrm>
              <a:prstGeom prst="rect">
                <a:avLst/>
              </a:prstGeom>
              <a:noFill/>
            </p:spPr>
            <p:txBody>
              <a:bodyPr wrap="square">
                <a:spAutoFit/>
              </a:bodyPr>
              <a:lstStyle/>
              <a:p>
                <a:pPr>
                  <a:lnSpc>
                    <a:spcPct val="150000"/>
                  </a:lnSpc>
                </a:pPr>
                <a:r>
                  <a:rPr lang="zh-CN" altLang="en-US" sz="3584" dirty="0">
                    <a:latin typeface="Times New Roman" panose="02020603050405020304" pitchFamily="18" charset="0"/>
                    <a:cs typeface="Times New Roman" panose="02020603050405020304" pitchFamily="18" charset="0"/>
                  </a:rPr>
                  <a:t>将特征根 </a:t>
                </a:r>
                <a:r>
                  <a:rPr lang="en-US" altLang="zh-CN" sz="3584" dirty="0">
                    <a:latin typeface="Times New Roman" panose="02020603050405020304" pitchFamily="18" charset="0"/>
                    <a:cs typeface="Times New Roman" panose="02020603050405020304" pitchFamily="18" charset="0"/>
                  </a:rPr>
                  <a:t>λ </a:t>
                </a:r>
                <a:r>
                  <a:rPr lang="zh-CN" altLang="en-US" sz="3584" dirty="0">
                    <a:latin typeface="Times New Roman" panose="02020603050405020304" pitchFamily="18" charset="0"/>
                    <a:cs typeface="Times New Roman" panose="02020603050405020304" pitchFamily="18" charset="0"/>
                  </a:rPr>
                  <a:t>从大到小排列，即满足 </a:t>
                </a:r>
                <a14:m>
                  <m:oMath xmlns:m="http://schemas.openxmlformats.org/officeDocument/2006/math">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2</m:t>
                        </m:r>
                      </m:sub>
                    </m:sSub>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Cambria Math" panose="02040503050406030204" pitchFamily="18" charset="0"/>
                            <a:cs typeface="Times New Roman" panose="02020603050405020304" pitchFamily="18" charset="0"/>
                          </a:rPr>
                          <m:t>3</m:t>
                        </m:r>
                      </m:sub>
                    </m:sSub>
                    <m:r>
                      <a:rPr lang="en-US" altLang="zh-CN" sz="3584" b="0" i="1" dirty="0" smtClean="0">
                        <a:latin typeface="Cambria Math" panose="02040503050406030204" pitchFamily="18" charset="0"/>
                        <a:cs typeface="Times New Roman" panose="02020603050405020304" pitchFamily="18" charset="0"/>
                      </a:rPr>
                      <m:t>&gt;</m:t>
                    </m:r>
                    <m:r>
                      <a:rPr lang="en-US" altLang="zh-CN" sz="3584" i="1" dirty="0">
                        <a:latin typeface="Cambria Math" panose="02040503050406030204" pitchFamily="18" charset="0"/>
                        <a:cs typeface="Times New Roman" panose="02020603050405020304" pitchFamily="18" charset="0"/>
                      </a:rPr>
                      <m:t>…</m:t>
                    </m:r>
                    <m:r>
                      <a:rPr lang="en-US" altLang="zh-CN" sz="3584" b="0" i="1" dirty="0" smtClean="0">
                        <a:latin typeface="Cambria Math" panose="02040503050406030204" pitchFamily="18" charset="0"/>
                        <a:cs typeface="Times New Roman" panose="02020603050405020304" pitchFamily="18" charset="0"/>
                      </a:rPr>
                      <m:t>&gt;</m:t>
                    </m:r>
                    <m:sSub>
                      <m:sSubPr>
                        <m:ctrlPr>
                          <a:rPr lang="en-US" altLang="zh-CN" sz="3584" i="1">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b="0" i="1" dirty="0" smtClean="0">
                            <a:latin typeface="Times New Roman" panose="02020603050405020304" pitchFamily="18" charset="0"/>
                            <a:cs typeface="Times New Roman" panose="02020603050405020304" pitchFamily="18" charset="0"/>
                          </a:rPr>
                          <m:t>N</m:t>
                        </m:r>
                      </m:sub>
                    </m:sSub>
                  </m:oMath>
                </a14:m>
                <a:r>
                  <a:rPr lang="zh-CN" altLang="en-US" sz="3584" dirty="0">
                    <a:latin typeface="Times New Roman" panose="02020603050405020304" pitchFamily="18" charset="0"/>
                    <a:cs typeface="Times New Roman" panose="02020603050405020304" pitchFamily="18" charset="0"/>
                  </a:rPr>
                  <a:t>，在本题目中，只需要对求出的 </a:t>
                </a:r>
                <a:r>
                  <a:rPr lang="en-US" altLang="zh-CN" sz="3584" dirty="0">
                    <a:latin typeface="Times New Roman" panose="02020603050405020304" pitchFamily="18" charset="0"/>
                    <a:cs typeface="Times New Roman" panose="02020603050405020304" pitchFamily="18" charset="0"/>
                  </a:rPr>
                  <a:t>E </a:t>
                </a:r>
                <a:r>
                  <a:rPr lang="zh-CN" altLang="en-US" sz="3584" dirty="0">
                    <a:latin typeface="Times New Roman" panose="02020603050405020304" pitchFamily="18" charset="0"/>
                    <a:cs typeface="Times New Roman" panose="02020603050405020304" pitchFamily="18" charset="0"/>
                  </a:rPr>
                  <a:t>阵进行沿着副对角线翻折即可获得附合要求的矩阵。此时每一个非 </a:t>
                </a:r>
                <a:r>
                  <a:rPr lang="en-US" altLang="zh-CN" sz="3584" dirty="0">
                    <a:latin typeface="Times New Roman" panose="02020603050405020304" pitchFamily="18" charset="0"/>
                    <a:cs typeface="Times New Roman" panose="02020603050405020304" pitchFamily="18" charset="0"/>
                  </a:rPr>
                  <a:t>0 </a:t>
                </a:r>
                <a:r>
                  <a:rPr lang="zh-CN" altLang="en-US" sz="3584" dirty="0">
                    <a:latin typeface="Times New Roman" panose="02020603050405020304" pitchFamily="18" charset="0"/>
                    <a:cs typeface="Times New Roman" panose="02020603050405020304" pitchFamily="18" charset="0"/>
                  </a:rPr>
                  <a:t>的特征根对应一列特征向量值（</a:t>
                </a:r>
                <a:r>
                  <a:rPr lang="en-US" altLang="zh-CN" sz="3584" dirty="0">
                    <a:latin typeface="Times New Roman" panose="02020603050405020304" pitchFamily="18" charset="0"/>
                    <a:cs typeface="Times New Roman" panose="02020603050405020304" pitchFamily="18" charset="0"/>
                  </a:rPr>
                  <a:t>EOF</a:t>
                </a:r>
                <a:r>
                  <a:rPr lang="zh-CN" altLang="en-US" sz="3584"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3584" i="1" smtClean="0">
                            <a:latin typeface="Cambria Math" panose="02040503050406030204" pitchFamily="18" charset="0"/>
                          </a:rPr>
                        </m:ctrlPr>
                      </m:sSubPr>
                      <m:e>
                        <m:r>
                          <m:rPr>
                            <m:nor/>
                          </m:rPr>
                          <a:rPr lang="en-US" altLang="zh-CN" sz="3584" i="1" dirty="0">
                            <a:latin typeface="Times New Roman" panose="02020603050405020304" pitchFamily="18" charset="0"/>
                            <a:cs typeface="Times New Roman" panose="02020603050405020304" pitchFamily="18" charset="0"/>
                          </a:rPr>
                          <m:t>λ</m:t>
                        </m:r>
                      </m:e>
                      <m:sub>
                        <m:r>
                          <m:rPr>
                            <m:nor/>
                          </m:rPr>
                          <a:rPr lang="en-US" altLang="zh-CN" sz="3584" i="1" dirty="0">
                            <a:latin typeface="Times New Roman" panose="02020603050405020304" pitchFamily="18" charset="0"/>
                            <a:cs typeface="Times New Roman" panose="02020603050405020304" pitchFamily="18" charset="0"/>
                          </a:rPr>
                          <m:t>1</m:t>
                        </m:r>
                      </m:sub>
                    </m:sSub>
                  </m:oMath>
                </a14:m>
                <a:r>
                  <a:rPr lang="zh-CN" altLang="en-US" sz="3584" i="1" dirty="0">
                    <a:latin typeface="Times New Roman" panose="02020603050405020304" pitchFamily="18" charset="0"/>
                    <a:cs typeface="Times New Roman" panose="02020603050405020304" pitchFamily="18" charset="0"/>
                  </a:rPr>
                  <a:t> </a:t>
                </a:r>
                <a:r>
                  <a:rPr lang="zh-CN" altLang="en-US" sz="3584" dirty="0">
                    <a:latin typeface="Times New Roman" panose="02020603050405020304" pitchFamily="18" charset="0"/>
                    <a:cs typeface="Times New Roman" panose="02020603050405020304" pitchFamily="18" charset="0"/>
                  </a:rPr>
                  <a:t>所对应的这张向量值称为第一个</a:t>
                </a:r>
                <a:r>
                  <a:rPr lang="en-US" altLang="zh-CN" sz="3584" dirty="0">
                    <a:latin typeface="Times New Roman" panose="02020603050405020304" pitchFamily="18" charset="0"/>
                    <a:cs typeface="Times New Roman" panose="02020603050405020304" pitchFamily="18" charset="0"/>
                  </a:rPr>
                  <a:t>EOF</a:t>
                </a:r>
                <a:r>
                  <a:rPr lang="zh-CN" altLang="en-US" sz="3584" dirty="0">
                    <a:latin typeface="Times New Roman" panose="02020603050405020304" pitchFamily="18" charset="0"/>
                    <a:cs typeface="Times New Roman" panose="02020603050405020304" pitchFamily="18" charset="0"/>
                  </a:rPr>
                  <a:t>模态，也就是</a:t>
                </a:r>
                <a:r>
                  <a:rPr lang="en-US" altLang="zh-CN" sz="3584" dirty="0">
                    <a:latin typeface="Times New Roman" panose="02020603050405020304" pitchFamily="18" charset="0"/>
                    <a:cs typeface="Times New Roman" panose="02020603050405020304" pitchFamily="18" charset="0"/>
                  </a:rPr>
                  <a:t>E</a:t>
                </a:r>
                <a:r>
                  <a:rPr lang="zh-CN" altLang="en-US" sz="3584" dirty="0">
                    <a:latin typeface="Times New Roman" panose="02020603050405020304" pitchFamily="18" charset="0"/>
                    <a:cs typeface="Times New Roman" panose="02020603050405020304" pitchFamily="18" charset="0"/>
                  </a:rPr>
                  <a:t>的第一列。</a:t>
                </a:r>
              </a:p>
            </p:txBody>
          </p:sp>
        </mc:Choice>
        <mc:Fallback xmlns="">
          <p:sp>
            <p:nvSpPr>
              <p:cNvPr id="24" name="文本框 23">
                <a:extLst>
                  <a:ext uri="{FF2B5EF4-FFF2-40B4-BE49-F238E27FC236}">
                    <a16:creationId xmlns:a16="http://schemas.microsoft.com/office/drawing/2014/main" id="{552DD320-6D9F-4E9F-A46A-CCF1DB58384E}"/>
                  </a:ext>
                </a:extLst>
              </p:cNvPr>
              <p:cNvSpPr txBox="1">
                <a:spLocks noRot="1" noChangeAspect="1" noMove="1" noResize="1" noEditPoints="1" noAdjustHandles="1" noChangeArrowheads="1" noChangeShapeType="1" noTextEdit="1"/>
              </p:cNvSpPr>
              <p:nvPr/>
            </p:nvSpPr>
            <p:spPr>
              <a:xfrm>
                <a:off x="2477192" y="6035183"/>
                <a:ext cx="18669992" cy="2576603"/>
              </a:xfrm>
              <a:prstGeom prst="rect">
                <a:avLst/>
              </a:prstGeom>
              <a:blipFill>
                <a:blip r:embed="rId6"/>
                <a:stretch>
                  <a:fillRect l="-979" r="-1208" b="-6856"/>
                </a:stretch>
              </a:blipFill>
            </p:spPr>
            <p:txBody>
              <a:bodyPr/>
              <a:lstStyle/>
              <a:p>
                <a:r>
                  <a:rPr lang="zh-CN" altLang="en-US">
                    <a:noFill/>
                  </a:rPr>
                  <a:t> </a:t>
                </a:r>
              </a:p>
            </p:txBody>
          </p:sp>
        </mc:Fallback>
      </mc:AlternateContent>
      <p:sp>
        <p:nvSpPr>
          <p:cNvPr id="25" name="Rectangle 13">
            <a:extLst>
              <a:ext uri="{FF2B5EF4-FFF2-40B4-BE49-F238E27FC236}">
                <a16:creationId xmlns:a16="http://schemas.microsoft.com/office/drawing/2014/main" id="{6E15B159-3C0C-4BE2-8B56-C4A70C492631}"/>
              </a:ext>
            </a:extLst>
          </p:cNvPr>
          <p:cNvSpPr>
            <a:spLocks noChangeArrowheads="1"/>
          </p:cNvSpPr>
          <p:nvPr/>
        </p:nvSpPr>
        <p:spPr bwMode="auto">
          <a:xfrm>
            <a:off x="0" y="-154791"/>
            <a:ext cx="183910" cy="36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034" tIns="45517" rIns="91034" bIns="45517" numCol="1" anchor="ctr" anchorCtr="0" compatLnSpc="1">
            <a:prstTxWarp prst="textNoShape">
              <a:avLst/>
            </a:prstTxWarp>
            <a:spAutoFit/>
          </a:bodyPr>
          <a:lstStyle/>
          <a:p>
            <a:endParaRPr lang="zh-CN" altLang="en-US" sz="1792"/>
          </a:p>
        </p:txBody>
      </p:sp>
      <p:graphicFrame>
        <p:nvGraphicFramePr>
          <p:cNvPr id="26" name="对象 25">
            <a:extLst>
              <a:ext uri="{FF2B5EF4-FFF2-40B4-BE49-F238E27FC236}">
                <a16:creationId xmlns:a16="http://schemas.microsoft.com/office/drawing/2014/main" id="{AD180627-1CF6-4257-8941-9ECD9419C3F3}"/>
              </a:ext>
            </a:extLst>
          </p:cNvPr>
          <p:cNvGraphicFramePr>
            <a:graphicFrameLocks noChangeAspect="1"/>
          </p:cNvGraphicFramePr>
          <p:nvPr/>
        </p:nvGraphicFramePr>
        <p:xfrm>
          <a:off x="0" y="28448"/>
          <a:ext cx="132757" cy="180171"/>
        </p:xfrm>
        <a:graphic>
          <a:graphicData uri="http://schemas.openxmlformats.org/presentationml/2006/ole">
            <mc:AlternateContent xmlns:mc="http://schemas.openxmlformats.org/markup-compatibility/2006">
              <mc:Choice xmlns:v="urn:schemas-microsoft-com:vml" Requires="v">
                <p:oleObj spid="_x0000_s3179" r:id="rId7" imgW="139680" imgH="177480" progId="Equation.KSEE3">
                  <p:embed/>
                </p:oleObj>
              </mc:Choice>
              <mc:Fallback>
                <p:oleObj r:id="rId7" imgW="139680" imgH="177480" progId="Equation.KSEE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8448"/>
                        <a:ext cx="132757" cy="180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文本框 32">
            <a:extLst>
              <a:ext uri="{FF2B5EF4-FFF2-40B4-BE49-F238E27FC236}">
                <a16:creationId xmlns:a16="http://schemas.microsoft.com/office/drawing/2014/main" id="{9B521BAB-D921-45E0-890D-C55B14B1D734}"/>
              </a:ext>
            </a:extLst>
          </p:cNvPr>
          <p:cNvSpPr txBox="1"/>
          <p:nvPr/>
        </p:nvSpPr>
        <p:spPr>
          <a:xfrm>
            <a:off x="1356401" y="9141266"/>
            <a:ext cx="19512990"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5</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）计算主成分，即将所得到的</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EOF</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投影到原始资料矩阵上，得到所有空间特征向量对应的时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间系数（主成分），其公式如下：</a:t>
            </a:r>
          </a:p>
        </p:txBody>
      </p:sp>
      <p:sp>
        <p:nvSpPr>
          <p:cNvPr id="2" name="文本框 1">
            <a:extLst>
              <a:ext uri="{FF2B5EF4-FFF2-40B4-BE49-F238E27FC236}">
                <a16:creationId xmlns:a16="http://schemas.microsoft.com/office/drawing/2014/main" id="{4DBBA238-5F77-4A5C-A47F-215AA8FDDE8B}"/>
              </a:ext>
            </a:extLst>
          </p:cNvPr>
          <p:cNvSpPr txBox="1"/>
          <p:nvPr/>
        </p:nvSpPr>
        <p:spPr>
          <a:xfrm>
            <a:off x="10922923" y="5868785"/>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B333E3-CABF-4B5B-8489-C0C723B5D026}"/>
                  </a:ext>
                </a:extLst>
              </p:cNvPr>
              <p:cNvSpPr txBox="1"/>
              <p:nvPr/>
            </p:nvSpPr>
            <p:spPr>
              <a:xfrm>
                <a:off x="13856392" y="1072988"/>
                <a:ext cx="4041171" cy="615553"/>
              </a:xfrm>
              <a:prstGeom prst="rect">
                <a:avLst/>
              </a:prstGeom>
              <a:noFill/>
            </p:spPr>
            <p:txBody>
              <a:bodyPr wrap="none" lIns="0" tIns="0" rIns="0" bIns="0" rtlCol="0">
                <a:spAutoFit/>
              </a:bodyPr>
              <a:lstStyle/>
              <a:p>
                <a14:m>
                  <m:oMath xmlns:m="http://schemas.openxmlformats.org/officeDocument/2006/math">
                    <m:r>
                      <a:rPr lang="en-US" altLang="zh-CN" sz="4000" i="1">
                        <a:latin typeface="Cambria Math" panose="02040503050406030204" pitchFamily="18" charset="0"/>
                      </a:rPr>
                      <m:t>[</m:t>
                    </m:r>
                  </m:oMath>
                </a14:m>
                <a:r>
                  <a:rPr lang="en-US" altLang="zh-CN" sz="4000" i="1" dirty="0">
                    <a:latin typeface="Cambria Math" panose="02040503050406030204" pitchFamily="18" charset="0"/>
                  </a:rPr>
                  <a:t>EOF</a:t>
                </a:r>
                <a:r>
                  <a:rPr lang="zh-CN" altLang="en-US" sz="4000" i="1" dirty="0">
                    <a:latin typeface="Cambria Math" panose="02040503050406030204" pitchFamily="18" charset="0"/>
                  </a:rPr>
                  <a:t>，</a:t>
                </a:r>
                <a:r>
                  <a:rPr lang="en-US" altLang="zh-CN" sz="4000" i="1" dirty="0">
                    <a:latin typeface="Cambria Math" panose="02040503050406030204" pitchFamily="18" charset="0"/>
                  </a:rPr>
                  <a:t>E] = eig(C)</a:t>
                </a:r>
                <a:endParaRPr lang="zh-CN" altLang="en-US" sz="40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0CB333E3-CABF-4B5B-8489-C0C723B5D026}"/>
                  </a:ext>
                </a:extLst>
              </p:cNvPr>
              <p:cNvSpPr txBox="1">
                <a:spLocks noRot="1" noChangeAspect="1" noMove="1" noResize="1" noEditPoints="1" noAdjustHandles="1" noChangeArrowheads="1" noChangeShapeType="1" noTextEdit="1"/>
              </p:cNvSpPr>
              <p:nvPr/>
            </p:nvSpPr>
            <p:spPr>
              <a:xfrm>
                <a:off x="13856392" y="1072988"/>
                <a:ext cx="4041171" cy="615553"/>
              </a:xfrm>
              <a:prstGeom prst="rect">
                <a:avLst/>
              </a:prstGeom>
              <a:blipFill>
                <a:blip r:embed="rId9"/>
                <a:stretch>
                  <a:fillRect l="-3167" t="-25743" r="-6335" b="-49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E451000-04D3-42B8-9F6D-F3B345C5BA28}"/>
                  </a:ext>
                </a:extLst>
              </p:cNvPr>
              <p:cNvSpPr txBox="1"/>
              <p:nvPr/>
            </p:nvSpPr>
            <p:spPr>
              <a:xfrm>
                <a:off x="7689918" y="2173050"/>
                <a:ext cx="7131824" cy="6426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en-US" altLang="zh-CN" sz="4000" b="0" i="1" smtClean="0">
                              <a:latin typeface="Cambria Math" panose="02040503050406030204" pitchFamily="18" charset="0"/>
                            </a:rPr>
                            <m:t>𝐸𝑂</m:t>
                          </m:r>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r>
                        <a:rPr lang="en-US" altLang="zh-CN" sz="4000" b="0" i="1" smtClean="0">
                          <a:latin typeface="Cambria Math" panose="02040503050406030204" pitchFamily="18" charset="0"/>
                        </a:rPr>
                        <m:t>𝐸𝑂</m:t>
                      </m:r>
                      <m:sSub>
                        <m:sSubPr>
                          <m:ctrlPr>
                            <a:rPr lang="zh-CN" altLang="en-US" sz="4000" i="1" smtClean="0">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𝐸</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Sub>
                    </m:oMath>
                  </m:oMathPara>
                </a14:m>
                <a:endParaRPr lang="zh-CN" altLang="en-US" sz="4000" i="1"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CE451000-04D3-42B8-9F6D-F3B345C5BA28}"/>
                  </a:ext>
                </a:extLst>
              </p:cNvPr>
              <p:cNvSpPr txBox="1">
                <a:spLocks noRot="1" noChangeAspect="1" noMove="1" noResize="1" noEditPoints="1" noAdjustHandles="1" noChangeArrowheads="1" noChangeShapeType="1" noTextEdit="1"/>
              </p:cNvSpPr>
              <p:nvPr/>
            </p:nvSpPr>
            <p:spPr>
              <a:xfrm>
                <a:off x="7689918" y="2173050"/>
                <a:ext cx="7131824" cy="6426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076247D-4B8D-494B-B331-7283686F4287}"/>
                  </a:ext>
                </a:extLst>
              </p:cNvPr>
              <p:cNvSpPr txBox="1"/>
              <p:nvPr/>
            </p:nvSpPr>
            <p:spPr>
              <a:xfrm>
                <a:off x="9459882" y="10189599"/>
                <a:ext cx="5009064" cy="624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a:latin typeface="Cambria Math" panose="02040503050406030204" pitchFamily="18" charset="0"/>
                        </a:rPr>
                        <m:t>𝑃</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𝐶</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r>
                        <a:rPr lang="zh-CN" altLang="en-US" sz="4000" i="1">
                          <a:latin typeface="Cambria Math" panose="02040503050406030204" pitchFamily="18" charset="0"/>
                        </a:rPr>
                        <m:t>=</m:t>
                      </m:r>
                      <m:sSubSup>
                        <m:sSubSupPr>
                          <m:ctrlPr>
                            <a:rPr lang="zh-CN" altLang="en-US" sz="4000" i="1">
                              <a:latin typeface="Cambria Math" panose="02040503050406030204" pitchFamily="18" charset="0"/>
                            </a:rPr>
                          </m:ctrlPr>
                        </m:sSubSupPr>
                        <m:e>
                          <m:r>
                            <a:rPr lang="zh-CN" altLang="en-US" sz="4000" i="1">
                              <a:latin typeface="Cambria Math" panose="02040503050406030204" pitchFamily="18" charset="0"/>
                            </a:rPr>
                            <m:t>𝑉</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𝑁</m:t>
                          </m:r>
                        </m:sub>
                        <m:sup>
                          <m:r>
                            <a:rPr lang="zh-CN" altLang="en-US" sz="4000" i="1">
                              <a:latin typeface="Cambria Math" panose="02040503050406030204" pitchFamily="18" charset="0"/>
                            </a:rPr>
                            <m:t>𝑇</m:t>
                          </m:r>
                        </m:sup>
                      </m:sSubSup>
                      <m:r>
                        <a:rPr lang="zh-CN" altLang="en-US" sz="4000" i="1">
                          <a:latin typeface="Cambria Math" panose="02040503050406030204" pitchFamily="18" charset="0"/>
                        </a:rPr>
                        <m:t>×</m:t>
                      </m:r>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𝑋</m:t>
                          </m:r>
                        </m:e>
                        <m:sub>
                          <m:r>
                            <a:rPr lang="zh-CN" altLang="en-US" sz="4000" i="1">
                              <a:latin typeface="Cambria Math" panose="02040503050406030204" pitchFamily="18" charset="0"/>
                            </a:rPr>
                            <m:t>𝑁</m:t>
                          </m:r>
                          <m:r>
                            <a:rPr lang="zh-CN" altLang="en-US" sz="4000" i="1">
                              <a:latin typeface="Cambria Math" panose="02040503050406030204" pitchFamily="18" charset="0"/>
                            </a:rPr>
                            <m:t>×</m:t>
                          </m:r>
                          <m:r>
                            <a:rPr lang="zh-CN" altLang="en-US" sz="4000" i="1">
                              <a:latin typeface="Cambria Math" panose="02040503050406030204" pitchFamily="18" charset="0"/>
                            </a:rPr>
                            <m:t>𝐿</m:t>
                          </m:r>
                        </m:sub>
                      </m:sSub>
                    </m:oMath>
                  </m:oMathPara>
                </a14:m>
                <a:endParaRPr lang="zh-CN" altLang="en-US" sz="400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D076247D-4B8D-494B-B331-7283686F4287}"/>
                  </a:ext>
                </a:extLst>
              </p:cNvPr>
              <p:cNvSpPr txBox="1">
                <a:spLocks noRot="1" noChangeAspect="1" noMove="1" noResize="1" noEditPoints="1" noAdjustHandles="1" noChangeArrowheads="1" noChangeShapeType="1" noTextEdit="1"/>
              </p:cNvSpPr>
              <p:nvPr/>
            </p:nvSpPr>
            <p:spPr>
              <a:xfrm>
                <a:off x="9459882" y="10189599"/>
                <a:ext cx="5009064" cy="62453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2722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1" name="文本框 10">
            <a:extLst>
              <a:ext uri="{FF2B5EF4-FFF2-40B4-BE49-F238E27FC236}">
                <a16:creationId xmlns:a16="http://schemas.microsoft.com/office/drawing/2014/main" id="{DF308D06-F593-485F-BA08-D1ECB72B4967}"/>
              </a:ext>
            </a:extLst>
          </p:cNvPr>
          <p:cNvSpPr txBox="1"/>
          <p:nvPr/>
        </p:nvSpPr>
        <p:spPr>
          <a:xfrm>
            <a:off x="1385677" y="1499780"/>
            <a:ext cx="17894171" cy="1649619"/>
          </a:xfrm>
          <a:prstGeom prst="rect">
            <a:avLst/>
          </a:prstGeom>
          <a:noFill/>
        </p:spPr>
        <p:txBody>
          <a:bodyPr wrap="square">
            <a:spAutoFit/>
          </a:bodyPr>
          <a:lstStyle/>
          <a:p>
            <a:pPr>
              <a:lnSpc>
                <a:spcPct val="150000"/>
              </a:lnSpc>
            </a:pPr>
            <a:r>
              <a:rPr lang="zh-CN" altLang="en-US" sz="3584" dirty="0">
                <a:solidFill>
                  <a:schemeClr val="tx2">
                    <a:lumMod val="75000"/>
                  </a:schemeClr>
                </a:solidFill>
                <a:latin typeface="微软雅黑" panose="020B0503020204020204" pitchFamily="34" charset="-122"/>
                <a:ea typeface="微软雅黑" panose="020B0503020204020204" pitchFamily="34" charset="-122"/>
              </a:rPr>
              <a:t>（</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6</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）计算贡献率：矩阵</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X</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的方差大小可以简单的用特征根的大小表示， 越高越高说明其</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对应的模态越重要面对总方差的贡献越大。第</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k</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个模态对总的方差解释率为：</a:t>
            </a:r>
          </a:p>
        </p:txBody>
      </p:sp>
      <p:sp>
        <p:nvSpPr>
          <p:cNvPr id="12" name="文本框 11">
            <a:extLst>
              <a:ext uri="{FF2B5EF4-FFF2-40B4-BE49-F238E27FC236}">
                <a16:creationId xmlns:a16="http://schemas.microsoft.com/office/drawing/2014/main" id="{EBD6FA13-00B4-472E-B30B-15E5526133C8}"/>
              </a:ext>
            </a:extLst>
          </p:cNvPr>
          <p:cNvSpPr txBox="1"/>
          <p:nvPr/>
        </p:nvSpPr>
        <p:spPr>
          <a:xfrm>
            <a:off x="1385677" y="6022401"/>
            <a:ext cx="12222146" cy="643894"/>
          </a:xfrm>
          <a:prstGeom prst="rect">
            <a:avLst/>
          </a:prstGeom>
          <a:noFill/>
        </p:spPr>
        <p:txBody>
          <a:bodyPr wrap="square">
            <a:spAutoFit/>
          </a:bodyPr>
          <a:lstStyle/>
          <a:p>
            <a:r>
              <a:rPr lang="zh-CN" altLang="en-US" sz="3584" dirty="0">
                <a:latin typeface="微软雅黑" panose="020B0503020204020204" pitchFamily="34" charset="-122"/>
                <a:ea typeface="微软雅黑" panose="020B0503020204020204" pitchFamily="34" charset="-122"/>
              </a:rPr>
              <a:t>（</a:t>
            </a:r>
            <a:r>
              <a:rPr lang="en-US" altLang="zh-CN" sz="3584" dirty="0">
                <a:latin typeface="微软雅黑" panose="020B0503020204020204" pitchFamily="34" charset="-122"/>
                <a:ea typeface="微软雅黑" panose="020B0503020204020204" pitchFamily="34" charset="-122"/>
              </a:rPr>
              <a:t>7</a:t>
            </a:r>
            <a:r>
              <a:rPr lang="zh-CN" altLang="en-US" sz="3584" dirty="0">
                <a:latin typeface="微软雅黑" panose="020B0503020204020204" pitchFamily="34" charset="-122"/>
                <a:ea typeface="微软雅黑" panose="020B0503020204020204" pitchFamily="34" charset="-122"/>
              </a:rPr>
              <a:t>）声速模态拟合，任一点的声速可以用下面公式求得</a:t>
            </a:r>
            <a:r>
              <a:rPr lang="en-US" altLang="zh-CN" sz="3584" dirty="0">
                <a:latin typeface="微软雅黑" panose="020B0503020204020204" pitchFamily="34" charset="-122"/>
                <a:ea typeface="微软雅黑" panose="020B0503020204020204" pitchFamily="34" charset="-122"/>
              </a:rPr>
              <a:t>:</a:t>
            </a:r>
            <a:endParaRPr lang="zh-CN" altLang="en-US" sz="3584"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19102AC-56E1-4D1A-B98F-6B091E8EDC64}"/>
              </a:ext>
            </a:extLst>
          </p:cNvPr>
          <p:cNvSpPr txBox="1"/>
          <p:nvPr/>
        </p:nvSpPr>
        <p:spPr>
          <a:xfrm>
            <a:off x="2636308" y="9592674"/>
            <a:ext cx="11379200" cy="643458"/>
          </a:xfrm>
          <a:prstGeom prst="rect">
            <a:avLst/>
          </a:prstGeom>
          <a:noFill/>
        </p:spPr>
        <p:txBody>
          <a:bodyPr wrap="square">
            <a:spAutoFit/>
          </a:bodyPr>
          <a:lstStyle/>
          <a:p>
            <a:r>
              <a:rPr lang="zh-CN" altLang="en-US" sz="3584" dirty="0">
                <a:latin typeface="微软雅黑" panose="020B0503020204020204" pitchFamily="34" charset="-122"/>
                <a:ea typeface="微软雅黑" panose="020B0503020204020204" pitchFamily="34" charset="-122"/>
              </a:rPr>
              <a:t>通过对模态的叠加，使模型结果愈发接近真实情况。</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EF20031-94DE-44E5-A0A2-FFF01069A405}"/>
                  </a:ext>
                </a:extLst>
              </p:cNvPr>
              <p:cNvSpPr txBox="1"/>
              <p:nvPr/>
            </p:nvSpPr>
            <p:spPr>
              <a:xfrm>
                <a:off x="8552980" y="3853379"/>
                <a:ext cx="3559564" cy="1331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4000" i="1" smtClean="0">
                              <a:latin typeface="Cambria Math" panose="02040503050406030204" pitchFamily="18" charset="0"/>
                            </a:rPr>
                          </m:ctrlPr>
                        </m:fPr>
                        <m:num>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𝑘</m:t>
                              </m:r>
                            </m:sub>
                          </m:sSub>
                        </m:num>
                        <m:den>
                          <m:nary>
                            <m:naryPr>
                              <m:chr m:val="∑"/>
                              <m:limLoc m:val="subSup"/>
                              <m:grow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𝑖</m:t>
                              </m:r>
                              <m:r>
                                <a:rPr lang="zh-CN" altLang="en-US" sz="4000" i="0">
                                  <a:latin typeface="Cambria Math" panose="02040503050406030204" pitchFamily="18" charset="0"/>
                                </a:rPr>
                                <m:t>=1</m:t>
                              </m:r>
                            </m:sub>
                            <m:sup>
                              <m:r>
                                <a:rPr lang="zh-CN" altLang="en-US" sz="4000" i="1">
                                  <a:latin typeface="Cambria Math" panose="02040503050406030204" pitchFamily="18" charset="0"/>
                                </a:rPr>
                                <m:t>𝑁</m:t>
                              </m:r>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𝜆</m:t>
                                  </m:r>
                                </m:e>
                                <m:sub>
                                  <m:r>
                                    <a:rPr lang="zh-CN" altLang="en-US" sz="4000" i="1">
                                      <a:latin typeface="Cambria Math" panose="02040503050406030204" pitchFamily="18" charset="0"/>
                                    </a:rPr>
                                    <m:t>𝑖</m:t>
                                  </m:r>
                                </m:sub>
                              </m:sSub>
                            </m:e>
                          </m:nary>
                        </m:den>
                      </m:f>
                      <m:r>
                        <a:rPr lang="zh-CN" altLang="en-US" sz="4000" i="0">
                          <a:latin typeface="Cambria Math" panose="02040503050406030204" pitchFamily="18" charset="0"/>
                        </a:rPr>
                        <m:t>×100%</m:t>
                      </m:r>
                    </m:oMath>
                  </m:oMathPara>
                </a14:m>
                <a:endParaRPr lang="zh-CN" altLang="en-US" sz="4000" dirty="0"/>
              </a:p>
            </p:txBody>
          </p:sp>
        </mc:Choice>
        <mc:Fallback xmlns="">
          <p:sp>
            <p:nvSpPr>
              <p:cNvPr id="2" name="文本框 1">
                <a:extLst>
                  <a:ext uri="{FF2B5EF4-FFF2-40B4-BE49-F238E27FC236}">
                    <a16:creationId xmlns:a16="http://schemas.microsoft.com/office/drawing/2014/main" id="{3EF20031-94DE-44E5-A0A2-FFF01069A405}"/>
                  </a:ext>
                </a:extLst>
              </p:cNvPr>
              <p:cNvSpPr txBox="1">
                <a:spLocks noRot="1" noChangeAspect="1" noMove="1" noResize="1" noEditPoints="1" noAdjustHandles="1" noChangeArrowheads="1" noChangeShapeType="1" noTextEdit="1"/>
              </p:cNvSpPr>
              <p:nvPr/>
            </p:nvSpPr>
            <p:spPr>
              <a:xfrm>
                <a:off x="8552980" y="3853379"/>
                <a:ext cx="3559564" cy="13313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85CB1A6-D03C-4B11-BF2F-89C4F0D69DA4}"/>
                  </a:ext>
                </a:extLst>
              </p:cNvPr>
              <p:cNvSpPr txBox="1"/>
              <p:nvPr/>
            </p:nvSpPr>
            <p:spPr>
              <a:xfrm>
                <a:off x="7964581" y="7326313"/>
                <a:ext cx="4736361" cy="1493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𝐶</m:t>
                      </m:r>
                      <m:r>
                        <a:rPr lang="zh-CN" altLang="en-US" sz="4000" i="0">
                          <a:latin typeface="Cambria Math" panose="02040503050406030204" pitchFamily="18" charset="0"/>
                        </a:rPr>
                        <m:t>=</m:t>
                      </m:r>
                      <m:acc>
                        <m:accPr>
                          <m:chr m:val="̅"/>
                          <m:ctrlPr>
                            <a:rPr lang="zh-CN" altLang="en-US" sz="4000" i="1">
                              <a:latin typeface="Cambria Math" panose="02040503050406030204" pitchFamily="18" charset="0"/>
                            </a:rPr>
                          </m:ctrlPr>
                        </m:accPr>
                        <m:e>
                          <m:r>
                            <a:rPr lang="zh-CN" altLang="en-US" sz="4000" i="1">
                              <a:latin typeface="Cambria Math" panose="02040503050406030204" pitchFamily="18" charset="0"/>
                            </a:rPr>
                            <m:t>𝐶</m:t>
                          </m:r>
                        </m:e>
                      </m:acc>
                      <m:r>
                        <a:rPr lang="zh-CN" altLang="en-US" sz="4000" i="0">
                          <a:latin typeface="Cambria Math" panose="02040503050406030204" pitchFamily="18" charset="0"/>
                        </a:rPr>
                        <m:t>+</m:t>
                      </m:r>
                      <m:nary>
                        <m:naryPr>
                          <m:chr m:val="∑"/>
                          <m:limLoc m:val="undOvr"/>
                          <m:grow m:val="on"/>
                          <m:supHide m:val="on"/>
                          <m:ctrlPr>
                            <a:rPr lang="zh-CN" altLang="en-US" sz="4000" i="1">
                              <a:latin typeface="Cambria Math" panose="02040503050406030204" pitchFamily="18" charset="0"/>
                            </a:rPr>
                          </m:ctrlPr>
                        </m:naryPr>
                        <m:sub>
                          <m:r>
                            <a:rPr lang="zh-CN" altLang="en-US" sz="4000" i="1">
                              <a:latin typeface="Cambria Math" panose="02040503050406030204" pitchFamily="18" charset="0"/>
                            </a:rPr>
                            <m:t>𝑘</m:t>
                          </m:r>
                          <m:r>
                            <a:rPr lang="zh-CN" altLang="en-US" sz="4000" i="0">
                              <a:latin typeface="Cambria Math" panose="02040503050406030204" pitchFamily="18" charset="0"/>
                            </a:rPr>
                            <m:t>=1</m:t>
                          </m:r>
                        </m:sub>
                        <m:sup/>
                        <m:e>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𝛼</m:t>
                              </m:r>
                            </m:e>
                            <m:sub>
                              <m:r>
                                <a:rPr lang="zh-CN" altLang="en-US" sz="4000" i="1">
                                  <a:latin typeface="Cambria Math" panose="02040503050406030204" pitchFamily="18" charset="0"/>
                                </a:rPr>
                                <m:t>𝑘</m:t>
                              </m:r>
                            </m:sub>
                          </m:sSub>
                          <m:r>
                            <a:rPr lang="zh-CN" altLang="en-US" sz="4000" i="1">
                              <a:latin typeface="Cambria Math" panose="02040503050406030204" pitchFamily="18" charset="0"/>
                            </a:rPr>
                            <m:t>𝐸𝑂</m:t>
                          </m:r>
                        </m:e>
                      </m:nary>
                      <m:sSub>
                        <m:sSubPr>
                          <m:ctrlPr>
                            <a:rPr lang="zh-CN" altLang="en-US" sz="4000" i="1">
                              <a:latin typeface="Cambria Math" panose="02040503050406030204" pitchFamily="18" charset="0"/>
                            </a:rPr>
                          </m:ctrlPr>
                        </m:sSubPr>
                        <m:e>
                          <m:r>
                            <a:rPr lang="zh-CN" altLang="en-US" sz="4000" i="1">
                              <a:latin typeface="Cambria Math" panose="02040503050406030204" pitchFamily="18" charset="0"/>
                            </a:rPr>
                            <m:t>𝐹</m:t>
                          </m:r>
                        </m:e>
                        <m:sub>
                          <m:r>
                            <a:rPr lang="zh-CN" altLang="en-US" sz="4000" i="1">
                              <a:latin typeface="Cambria Math" panose="02040503050406030204" pitchFamily="18" charset="0"/>
                            </a:rPr>
                            <m:t>𝑘</m:t>
                          </m:r>
                        </m:sub>
                      </m:sSub>
                    </m:oMath>
                  </m:oMathPara>
                </a14:m>
                <a:endParaRPr lang="zh-CN" altLang="en-US" sz="4000" dirty="0"/>
              </a:p>
            </p:txBody>
          </p:sp>
        </mc:Choice>
        <mc:Fallback xmlns="">
          <p:sp>
            <p:nvSpPr>
              <p:cNvPr id="3" name="文本框 2">
                <a:extLst>
                  <a:ext uri="{FF2B5EF4-FFF2-40B4-BE49-F238E27FC236}">
                    <a16:creationId xmlns:a16="http://schemas.microsoft.com/office/drawing/2014/main" id="{B85CB1A6-D03C-4B11-BF2F-89C4F0D69DA4}"/>
                  </a:ext>
                </a:extLst>
              </p:cNvPr>
              <p:cNvSpPr txBox="1">
                <a:spLocks noRot="1" noChangeAspect="1" noMove="1" noResize="1" noEditPoints="1" noAdjustHandles="1" noChangeArrowheads="1" noChangeShapeType="1" noTextEdit="1"/>
              </p:cNvSpPr>
              <p:nvPr/>
            </p:nvSpPr>
            <p:spPr>
              <a:xfrm>
                <a:off x="7964581" y="7326313"/>
                <a:ext cx="4736361" cy="14936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381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14" name="文本框 13">
            <a:extLst>
              <a:ext uri="{FF2B5EF4-FFF2-40B4-BE49-F238E27FC236}">
                <a16:creationId xmlns:a16="http://schemas.microsoft.com/office/drawing/2014/main" id="{490B55F7-7BFB-485E-BF3A-CDEBE57DABD4}"/>
              </a:ext>
            </a:extLst>
          </p:cNvPr>
          <p:cNvSpPr txBox="1"/>
          <p:nvPr/>
        </p:nvSpPr>
        <p:spPr>
          <a:xfrm>
            <a:off x="1658918" y="491068"/>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b.</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模型建立</a:t>
            </a:r>
            <a:endParaRPr lang="en-US" altLang="zh-CN" sz="7200" b="1" dirty="0">
              <a:solidFill>
                <a:schemeClr val="tx2">
                  <a:lumMod val="75000"/>
                </a:schemeClr>
              </a:solidFill>
              <a:latin typeface="微软雅黑" panose="020B0503020204020204" pitchFamily="34" charset="-122"/>
              <a:ea typeface="微软雅黑" panose="020B0503020204020204" pitchFamily="34" charset="-122"/>
            </a:endParaRPr>
          </a:p>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 	模态拟合的方差贡献</a:t>
            </a:r>
          </a:p>
        </p:txBody>
      </p:sp>
      <p:graphicFrame>
        <p:nvGraphicFramePr>
          <p:cNvPr id="3" name="表格 2">
            <a:extLst>
              <a:ext uri="{FF2B5EF4-FFF2-40B4-BE49-F238E27FC236}">
                <a16:creationId xmlns:a16="http://schemas.microsoft.com/office/drawing/2014/main" id="{F2F8959B-6CE1-424E-8F5A-FCE2EC72A98D}"/>
              </a:ext>
            </a:extLst>
          </p:cNvPr>
          <p:cNvGraphicFramePr>
            <a:graphicFrameLocks noGrp="1"/>
          </p:cNvGraphicFramePr>
          <p:nvPr>
            <p:extLst>
              <p:ext uri="{D42A27DB-BD31-4B8C-83A1-F6EECF244321}">
                <p14:modId xmlns:p14="http://schemas.microsoft.com/office/powerpoint/2010/main" val="3587034111"/>
              </p:ext>
            </p:extLst>
          </p:nvPr>
        </p:nvGraphicFramePr>
        <p:xfrm>
          <a:off x="5302454" y="3159396"/>
          <a:ext cx="12153492" cy="4736278"/>
        </p:xfrm>
        <a:graphic>
          <a:graphicData uri="http://schemas.openxmlformats.org/drawingml/2006/table">
            <a:tbl>
              <a:tblPr firstRow="1" firstCol="1" bandRow="1">
                <a:tableStyleId>{5C22544A-7EE6-4342-B048-85BDC9FD1C3A}</a:tableStyleId>
              </a:tblPr>
              <a:tblGrid>
                <a:gridCol w="3670808">
                  <a:extLst>
                    <a:ext uri="{9D8B030D-6E8A-4147-A177-3AD203B41FA5}">
                      <a16:colId xmlns:a16="http://schemas.microsoft.com/office/drawing/2014/main" val="615188049"/>
                    </a:ext>
                  </a:extLst>
                </a:gridCol>
                <a:gridCol w="4247403">
                  <a:extLst>
                    <a:ext uri="{9D8B030D-6E8A-4147-A177-3AD203B41FA5}">
                      <a16:colId xmlns:a16="http://schemas.microsoft.com/office/drawing/2014/main" val="478319840"/>
                    </a:ext>
                  </a:extLst>
                </a:gridCol>
                <a:gridCol w="4235281">
                  <a:extLst>
                    <a:ext uri="{9D8B030D-6E8A-4147-A177-3AD203B41FA5}">
                      <a16:colId xmlns:a16="http://schemas.microsoft.com/office/drawing/2014/main" val="227773505"/>
                    </a:ext>
                  </a:extLst>
                </a:gridCol>
              </a:tblGrid>
              <a:tr h="1216841">
                <a:tc>
                  <a:txBody>
                    <a:bodyPr/>
                    <a:lstStyle/>
                    <a:p>
                      <a:pPr algn="ctr">
                        <a:spcAft>
                          <a:spcPts val="0"/>
                        </a:spcAft>
                      </a:pPr>
                      <a:endParaRPr lang="en-US" sz="3600" kern="100" dirty="0">
                        <a:effectLst/>
                      </a:endParaRPr>
                    </a:p>
                    <a:p>
                      <a:pPr algn="ctr">
                        <a:spcAft>
                          <a:spcPts val="0"/>
                        </a:spcAft>
                      </a:pPr>
                      <a:r>
                        <a:rPr lang="en-US" sz="3600" kern="100" dirty="0">
                          <a:effectLst/>
                        </a:rPr>
                        <a:t>EOF </a:t>
                      </a:r>
                      <a:r>
                        <a:rPr lang="zh-CN" sz="3600" kern="100" dirty="0">
                          <a:effectLst/>
                        </a:rPr>
                        <a:t>模态</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altLang="zh-CN" sz="3600" kern="100" dirty="0">
                          <a:effectLst/>
                        </a:rPr>
                        <a:t> </a:t>
                      </a:r>
                    </a:p>
                    <a:p>
                      <a:pPr algn="ctr">
                        <a:spcAft>
                          <a:spcPts val="0"/>
                        </a:spcAft>
                      </a:pPr>
                      <a:r>
                        <a:rPr lang="zh-CN" sz="3600" kern="100" dirty="0">
                          <a:effectLst/>
                        </a:rPr>
                        <a:t>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endParaRPr lang="en-US" altLang="zh-CN" sz="3600" kern="100" dirty="0">
                        <a:effectLst/>
                      </a:endParaRPr>
                    </a:p>
                    <a:p>
                      <a:pPr algn="ctr">
                        <a:spcAft>
                          <a:spcPts val="0"/>
                        </a:spcAft>
                      </a:pPr>
                      <a:r>
                        <a:rPr lang="zh-CN" sz="3600" kern="100" dirty="0">
                          <a:effectLst/>
                        </a:rPr>
                        <a:t>累计方差贡献率</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85313353"/>
                  </a:ext>
                </a:extLst>
              </a:tr>
              <a:tr h="469660">
                <a:tc>
                  <a:txBody>
                    <a:bodyPr/>
                    <a:lstStyle/>
                    <a:p>
                      <a:pPr algn="ctr">
                        <a:spcAft>
                          <a:spcPts val="0"/>
                        </a:spcAft>
                      </a:pPr>
                      <a:r>
                        <a:rPr lang="en-US" sz="3600" kern="100" dirty="0">
                          <a:effectLst/>
                        </a:rPr>
                        <a:t>1</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0.6429</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561707093"/>
                  </a:ext>
                </a:extLst>
              </a:tr>
              <a:tr h="590344">
                <a:tc>
                  <a:txBody>
                    <a:bodyPr/>
                    <a:lstStyle/>
                    <a:p>
                      <a:pPr algn="ctr">
                        <a:spcAft>
                          <a:spcPts val="0"/>
                        </a:spcAft>
                      </a:pPr>
                      <a:r>
                        <a:rPr lang="en-US" sz="3600" kern="100" dirty="0">
                          <a:effectLst/>
                        </a:rPr>
                        <a:t>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0.1515</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0.7944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684073738"/>
                  </a:ext>
                </a:extLst>
              </a:tr>
              <a:tr h="620828">
                <a:tc>
                  <a:txBody>
                    <a:bodyPr/>
                    <a:lstStyle/>
                    <a:p>
                      <a:pPr algn="ctr">
                        <a:spcAft>
                          <a:spcPts val="0"/>
                        </a:spcAft>
                      </a:pPr>
                      <a:r>
                        <a:rPr lang="en-US" sz="3600" kern="100" dirty="0">
                          <a:effectLst/>
                        </a:rPr>
                        <a:t>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0.0649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0.8593</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121856342"/>
                  </a:ext>
                </a:extLst>
              </a:tr>
              <a:tr h="615005">
                <a:tc>
                  <a:txBody>
                    <a:bodyPr/>
                    <a:lstStyle/>
                    <a:p>
                      <a:pPr algn="ctr">
                        <a:spcAft>
                          <a:spcPts val="0"/>
                        </a:spcAft>
                      </a:pPr>
                      <a:r>
                        <a:rPr lang="en-US" sz="3600" kern="100" dirty="0">
                          <a:effectLst/>
                        </a:rPr>
                        <a:t>4</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0.0419</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0.9012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2183818526"/>
                  </a:ext>
                </a:extLst>
              </a:tr>
              <a:tr h="595980">
                <a:tc>
                  <a:txBody>
                    <a:bodyPr/>
                    <a:lstStyle/>
                    <a:p>
                      <a:pPr algn="ctr">
                        <a:spcAft>
                          <a:spcPts val="0"/>
                        </a:spcAft>
                      </a:pPr>
                      <a:r>
                        <a:rPr lang="en-US" sz="3600" kern="100" dirty="0">
                          <a:effectLst/>
                        </a:rPr>
                        <a:t>5</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0.0307</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0.9312</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3919969384"/>
                  </a:ext>
                </a:extLst>
              </a:tr>
              <a:tr h="470689">
                <a:tc>
                  <a:txBody>
                    <a:bodyPr/>
                    <a:lstStyle/>
                    <a:p>
                      <a:pPr algn="ctr">
                        <a:spcAft>
                          <a:spcPts val="0"/>
                        </a:spcAft>
                      </a:pPr>
                      <a:r>
                        <a:rPr lang="en-US" sz="3600" kern="100" dirty="0">
                          <a:effectLst/>
                        </a:rPr>
                        <a:t>6</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0.0173</a:t>
                      </a:r>
                      <a:endParaRPr lang="zh-CN" sz="3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tc>
                  <a:txBody>
                    <a:bodyPr/>
                    <a:lstStyle/>
                    <a:p>
                      <a:pPr algn="ctr">
                        <a:spcAft>
                          <a:spcPts val="0"/>
                        </a:spcAft>
                      </a:pPr>
                      <a:r>
                        <a:rPr lang="en-US" sz="3600" kern="100" dirty="0">
                          <a:effectLst/>
                        </a:rPr>
                        <a:t>0.9492</a:t>
                      </a:r>
                      <a:endParaRPr 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275" marR="68275" marT="0" marB="0"/>
                </a:tc>
                <a:extLst>
                  <a:ext uri="{0D108BD9-81ED-4DB2-BD59-A6C34878D82A}">
                    <a16:rowId xmlns:a16="http://schemas.microsoft.com/office/drawing/2014/main" val="9481197"/>
                  </a:ext>
                </a:extLst>
              </a:tr>
            </a:tbl>
          </a:graphicData>
        </a:graphic>
      </p:graphicFrame>
      <p:sp>
        <p:nvSpPr>
          <p:cNvPr id="4" name="Rectangle 1">
            <a:extLst>
              <a:ext uri="{FF2B5EF4-FFF2-40B4-BE49-F238E27FC236}">
                <a16:creationId xmlns:a16="http://schemas.microsoft.com/office/drawing/2014/main" id="{48858272-57DB-4419-A93F-205383BE2F5E}"/>
              </a:ext>
            </a:extLst>
          </p:cNvPr>
          <p:cNvSpPr>
            <a:spLocks noChangeArrowheads="1"/>
          </p:cNvSpPr>
          <p:nvPr/>
        </p:nvSpPr>
        <p:spPr bwMode="auto">
          <a:xfrm>
            <a:off x="4110925" y="3695651"/>
            <a:ext cx="65384610" cy="643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034" tIns="45517" rIns="91034" bIns="45517" numCol="1" anchor="ctr" anchorCtr="0" compatLnSpc="1">
            <a:prstTxWarp prst="textNoShape">
              <a:avLst/>
            </a:prstTxWarp>
            <a:spAutoFit/>
          </a:bodyPr>
          <a:lstStyle/>
          <a:p>
            <a:endParaRPr lang="zh-CN" altLang="en-US" sz="3584"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682E797-4652-4D21-B0E6-B56B1AF635E2}"/>
              </a:ext>
            </a:extLst>
          </p:cNvPr>
          <p:cNvSpPr txBox="1"/>
          <p:nvPr/>
        </p:nvSpPr>
        <p:spPr>
          <a:xfrm>
            <a:off x="2376516" y="8796806"/>
            <a:ext cx="18005368" cy="2476960"/>
          </a:xfrm>
          <a:prstGeom prst="rect">
            <a:avLst/>
          </a:prstGeom>
          <a:noFill/>
        </p:spPr>
        <p:txBody>
          <a:bodyPr wrap="square">
            <a:spAutoFit/>
          </a:bodyPr>
          <a:lstStyle/>
          <a:p>
            <a:pPr>
              <a:lnSpc>
                <a:spcPct val="150000"/>
              </a:lnSpc>
            </a:pPr>
            <a:r>
              <a:rPr lang="en-US" altLang="zh-CN" sz="3584" dirty="0">
                <a:latin typeface="微软雅黑" panose="020B0503020204020204" pitchFamily="34" charset="-122"/>
                <a:ea typeface="微软雅黑" panose="020B0503020204020204" pitchFamily="34" charset="-122"/>
              </a:rPr>
              <a:t>		</a:t>
            </a:r>
            <a:r>
              <a:rPr lang="zh-CN" altLang="en-US" sz="3584" dirty="0">
                <a:latin typeface="微软雅黑" panose="020B0503020204020204" pitchFamily="34" charset="-122"/>
                <a:ea typeface="微软雅黑" panose="020B0503020204020204" pitchFamily="34" charset="-122"/>
              </a:rPr>
              <a:t>对标准层的声速剖面进行 </a:t>
            </a:r>
            <a:r>
              <a:rPr lang="en-US" altLang="zh-CN" sz="3584" dirty="0">
                <a:latin typeface="微软雅黑" panose="020B0503020204020204" pitchFamily="34" charset="-122"/>
                <a:ea typeface="微软雅黑" panose="020B0503020204020204" pitchFamily="34" charset="-122"/>
              </a:rPr>
              <a:t>EOF </a:t>
            </a:r>
            <a:r>
              <a:rPr lang="zh-CN" altLang="en-US" sz="3584" dirty="0">
                <a:latin typeface="微软雅黑" panose="020B0503020204020204" pitchFamily="34" charset="-122"/>
                <a:ea typeface="微软雅黑" panose="020B0503020204020204" pitchFamily="34" charset="-122"/>
              </a:rPr>
              <a:t>分解，得到时间函数和空间函数，计算的得出了 </a:t>
            </a:r>
            <a:r>
              <a:rPr lang="en-US" altLang="zh-CN" sz="3584" dirty="0">
                <a:latin typeface="微软雅黑" panose="020B0503020204020204" pitchFamily="34" charset="-122"/>
                <a:ea typeface="微软雅黑" panose="020B0503020204020204" pitchFamily="34" charset="-122"/>
              </a:rPr>
              <a:t>EOF </a:t>
            </a:r>
            <a:r>
              <a:rPr lang="zh-CN" altLang="en-US" sz="3584" dirty="0">
                <a:latin typeface="微软雅黑" panose="020B0503020204020204" pitchFamily="34" charset="-122"/>
                <a:ea typeface="微软雅黑" panose="020B0503020204020204" pitchFamily="34" charset="-122"/>
              </a:rPr>
              <a:t>各模态方差贡献率和累计方差贡献率。由表可知前六个方差的贡献率可达到 </a:t>
            </a:r>
            <a:r>
              <a:rPr lang="en-US" altLang="zh-CN" sz="3584" dirty="0">
                <a:latin typeface="微软雅黑" panose="020B0503020204020204" pitchFamily="34" charset="-122"/>
                <a:ea typeface="微软雅黑" panose="020B0503020204020204" pitchFamily="34" charset="-122"/>
              </a:rPr>
              <a:t>94.92%</a:t>
            </a:r>
            <a:r>
              <a:rPr lang="zh-CN" altLang="en-US" sz="3584" dirty="0">
                <a:latin typeface="微软雅黑" panose="020B0503020204020204" pitchFamily="34" charset="-122"/>
                <a:ea typeface="微软雅黑" panose="020B0503020204020204" pitchFamily="34" charset="-122"/>
              </a:rPr>
              <a:t>，可以完全反映出海区内声速剖面的主要变化。</a:t>
            </a:r>
          </a:p>
        </p:txBody>
      </p:sp>
    </p:spTree>
    <p:extLst>
      <p:ext uri="{BB962C8B-B14F-4D97-AF65-F5344CB8AC3E}">
        <p14:creationId xmlns:p14="http://schemas.microsoft.com/office/powerpoint/2010/main" val="18458740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4" name="文本框 3">
            <a:extLst>
              <a:ext uri="{FF2B5EF4-FFF2-40B4-BE49-F238E27FC236}">
                <a16:creationId xmlns:a16="http://schemas.microsoft.com/office/drawing/2014/main" id="{3AA6D2D0-2345-4C75-99E6-0516E2401349}"/>
              </a:ext>
            </a:extLst>
          </p:cNvPr>
          <p:cNvSpPr txBox="1"/>
          <p:nvPr/>
        </p:nvSpPr>
        <p:spPr>
          <a:xfrm>
            <a:off x="1693863" y="606302"/>
            <a:ext cx="11379200" cy="2303451"/>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c.</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模型拟合</a:t>
            </a:r>
          </a:p>
          <a:p>
            <a:endParaRPr lang="en-US" altLang="zh-CN" sz="3584" dirty="0">
              <a:solidFill>
                <a:schemeClr val="tx2">
                  <a:lumMod val="75000"/>
                </a:schemeClr>
              </a:solidFill>
              <a:latin typeface="微软雅黑" panose="020B0503020204020204" pitchFamily="34" charset="-122"/>
              <a:ea typeface="微软雅黑" panose="020B0503020204020204" pitchFamily="34" charset="-122"/>
            </a:endParaRPr>
          </a:p>
          <a:p>
            <a:r>
              <a:rPr lang="zh-CN" altLang="en-US" sz="3584" dirty="0">
                <a:solidFill>
                  <a:schemeClr val="tx2">
                    <a:lumMod val="75000"/>
                  </a:schemeClr>
                </a:solidFill>
                <a:latin typeface="微软雅黑" panose="020B0503020204020204" pitchFamily="34" charset="-122"/>
                <a:ea typeface="微软雅黑" panose="020B0503020204020204" pitchFamily="34" charset="-122"/>
              </a:rPr>
              <a:t>模态拟合结果如下图所示</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5127BB34-69B6-45AF-A39F-F13E0AFC6075}"/>
              </a:ext>
            </a:extLst>
          </p:cNvPr>
          <p:cNvPicPr>
            <a:picLocks noChangeAspect="1"/>
          </p:cNvPicPr>
          <p:nvPr/>
        </p:nvPicPr>
        <p:blipFill>
          <a:blip r:embed="rId3"/>
          <a:stretch>
            <a:fillRect/>
          </a:stretch>
        </p:blipFill>
        <p:spPr>
          <a:xfrm>
            <a:off x="4670195" y="4041251"/>
            <a:ext cx="13418009" cy="7167596"/>
          </a:xfrm>
          <a:prstGeom prst="rect">
            <a:avLst/>
          </a:prstGeom>
        </p:spPr>
      </p:pic>
    </p:spTree>
    <p:extLst>
      <p:ext uri="{BB962C8B-B14F-4D97-AF65-F5344CB8AC3E}">
        <p14:creationId xmlns:p14="http://schemas.microsoft.com/office/powerpoint/2010/main" val="28663157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4">
            <a:extLst>
              <a:ext uri="{28A0092B-C50C-407E-A947-70E740481C1C}">
                <a14:useLocalDpi xmlns:a14="http://schemas.microsoft.com/office/drawing/2010/main" val="0"/>
              </a:ext>
            </a:extLst>
          </a:blip>
          <a:srcRect/>
          <a:stretch/>
        </p:blipFill>
        <p:spPr>
          <a:xfrm>
            <a:off x="-15057" y="7476"/>
            <a:ext cx="22758401" cy="12789591"/>
          </a:xfrm>
          <a:prstGeom prst="rect">
            <a:avLst/>
          </a:prstGeom>
        </p:spPr>
      </p:pic>
      <p:sp>
        <p:nvSpPr>
          <p:cNvPr id="5" name="直角三角形 4"/>
          <p:cNvSpPr/>
          <p:nvPr/>
        </p:nvSpPr>
        <p:spPr>
          <a:xfrm flipV="1">
            <a:off x="-7529" y="12010"/>
            <a:ext cx="4298809" cy="12744704"/>
          </a:xfrm>
          <a:prstGeom prst="rtTriangle">
            <a:avLst/>
          </a:pr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p>
        </p:txBody>
      </p:sp>
      <p:sp>
        <p:nvSpPr>
          <p:cNvPr id="16" name="任意多边形 15"/>
          <p:cNvSpPr/>
          <p:nvPr/>
        </p:nvSpPr>
        <p:spPr>
          <a:xfrm flipH="1">
            <a:off x="-65857" y="-24657"/>
            <a:ext cx="11276388" cy="1283890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rgbClr val="3D3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sp>
        <p:nvSpPr>
          <p:cNvPr id="17" name="任意多边形 16"/>
          <p:cNvSpPr/>
          <p:nvPr/>
        </p:nvSpPr>
        <p:spPr>
          <a:xfrm>
            <a:off x="-228600" y="-32877"/>
            <a:ext cx="12077700" cy="12847124"/>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grpSp>
        <p:nvGrpSpPr>
          <p:cNvPr id="2" name="组合 1">
            <a:extLst>
              <a:ext uri="{FF2B5EF4-FFF2-40B4-BE49-F238E27FC236}">
                <a16:creationId xmlns:a16="http://schemas.microsoft.com/office/drawing/2014/main" id="{E551A40C-D1CE-40DB-8981-6222CA821BC9}"/>
              </a:ext>
            </a:extLst>
          </p:cNvPr>
          <p:cNvGrpSpPr/>
          <p:nvPr/>
        </p:nvGrpSpPr>
        <p:grpSpPr>
          <a:xfrm>
            <a:off x="988229" y="888083"/>
            <a:ext cx="8498318" cy="2635114"/>
            <a:chOff x="531029" y="7785271"/>
            <a:chExt cx="8498318" cy="2635114"/>
          </a:xfrm>
        </p:grpSpPr>
        <p:sp>
          <p:nvSpPr>
            <p:cNvPr id="36" name="文本框 35"/>
            <p:cNvSpPr txBox="1"/>
            <p:nvPr/>
          </p:nvSpPr>
          <p:spPr>
            <a:xfrm>
              <a:off x="531029" y="7785271"/>
              <a:ext cx="3691918" cy="2635114"/>
            </a:xfrm>
            <a:prstGeom prst="rect">
              <a:avLst/>
            </a:prstGeom>
            <a:noFill/>
          </p:spPr>
          <p:txBody>
            <a:bodyPr wrap="square" rtlCol="0">
              <a:spAutoFit/>
            </a:bodyPr>
            <a:lstStyle/>
            <a:p>
              <a:r>
                <a:rPr lang="en-US" altLang="zh-CN"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rPr>
                <a:t>01.</a:t>
              </a:r>
              <a:endParaRPr lang="zh-CN" altLang="en-US" sz="16527" dirty="0">
                <a:solidFill>
                  <a:schemeClr val="bg1"/>
                </a:solidFill>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37" name="矩形 36"/>
            <p:cNvSpPr/>
            <p:nvPr/>
          </p:nvSpPr>
          <p:spPr>
            <a:xfrm>
              <a:off x="4021245" y="7939252"/>
              <a:ext cx="5008102" cy="2366161"/>
            </a:xfrm>
            <a:prstGeom prst="rect">
              <a:avLst/>
            </a:prstGeom>
          </p:spPr>
          <p:txBody>
            <a:bodyPr wrap="none">
              <a:spAutoFit/>
            </a:bodyPr>
            <a:lstStyle/>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课题选择及</a:t>
              </a:r>
            </a:p>
            <a:p>
              <a:pPr algn="l">
                <a:lnSpc>
                  <a:spcPct val="130000"/>
                </a:lnSpc>
                <a:spcBef>
                  <a:spcPct val="0"/>
                </a:spcBef>
                <a:buNone/>
              </a:pPr>
              <a:r>
                <a:rPr lang="zh-CN" altLang="en-US" sz="5974" dirty="0">
                  <a:latin typeface="微软雅黑" panose="020B0503020204020204" pitchFamily="34" charset="-122"/>
                  <a:ea typeface="微软雅黑" panose="020B0503020204020204" pitchFamily="34" charset="-122"/>
                  <a:sym typeface="Century Gothic" panose="020B0502020202020204" pitchFamily="34" charset="0"/>
                </a:rPr>
                <a:t> 课题内容叙述</a:t>
              </a:r>
            </a:p>
          </p:txBody>
        </p:sp>
      </p:grpSp>
      <p:pic>
        <p:nvPicPr>
          <p:cNvPr id="10" name="图片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045188" y="12011"/>
            <a:ext cx="1733442" cy="1752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7" name="文本框 6">
            <a:extLst>
              <a:ext uri="{FF2B5EF4-FFF2-40B4-BE49-F238E27FC236}">
                <a16:creationId xmlns:a16="http://schemas.microsoft.com/office/drawing/2014/main" id="{568F63CD-69B2-4BEF-BC14-D69DFD53EE23}"/>
              </a:ext>
            </a:extLst>
          </p:cNvPr>
          <p:cNvSpPr txBox="1"/>
          <p:nvPr/>
        </p:nvSpPr>
        <p:spPr>
          <a:xfrm>
            <a:off x="1569573" y="557699"/>
            <a:ext cx="5122172"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d.</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空间函数</a:t>
            </a:r>
          </a:p>
        </p:txBody>
      </p:sp>
      <p:pic>
        <p:nvPicPr>
          <p:cNvPr id="9" name="图片 8" descr="空间函数">
            <a:extLst>
              <a:ext uri="{FF2B5EF4-FFF2-40B4-BE49-F238E27FC236}">
                <a16:creationId xmlns:a16="http://schemas.microsoft.com/office/drawing/2014/main" id="{76E2F164-2814-4571-892B-91AB82F11A27}"/>
              </a:ext>
            </a:extLst>
          </p:cNvPr>
          <p:cNvPicPr/>
          <p:nvPr/>
        </p:nvPicPr>
        <p:blipFill>
          <a:blip r:embed="rId3"/>
          <a:stretch>
            <a:fillRect/>
          </a:stretch>
        </p:blipFill>
        <p:spPr>
          <a:xfrm>
            <a:off x="11145734" y="2483487"/>
            <a:ext cx="10739482" cy="879896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从上文第一模态拟合图已知， 第一模态可以反映出声速整体变化的趋势，表层变化大，深层变化小；第一模态空间函数也表明从海水表层至深层声速都在减小，直至深度越来越大时，声速的减小量逐渐变为</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。第二模态空间函数随着深度的增加出现正、负变化。表明表层与次表层呈反位相变化，但之后随着深度的增加，第二模态空间函数的值也趋近于</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，可知第</a:t>
            </a: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sym typeface="+mn-ea"/>
              </a:rPr>
              <a:t>模态主要对次表层起调制作用。从两个主要模态的空间函数都可以看出，声速变化主要集中在深度较浅的水层，深层变化很小。</a:t>
            </a:r>
          </a:p>
        </p:txBody>
      </p:sp>
    </p:spTree>
    <p:extLst>
      <p:ext uri="{BB962C8B-B14F-4D97-AF65-F5344CB8AC3E}">
        <p14:creationId xmlns:p14="http://schemas.microsoft.com/office/powerpoint/2010/main" val="2194547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sp>
        <p:nvSpPr>
          <p:cNvPr id="5" name="文本框 4">
            <a:extLst>
              <a:ext uri="{FF2B5EF4-FFF2-40B4-BE49-F238E27FC236}">
                <a16:creationId xmlns:a16="http://schemas.microsoft.com/office/drawing/2014/main" id="{3BF920EF-D843-40D0-898C-D8913037EC3A}"/>
              </a:ext>
            </a:extLst>
          </p:cNvPr>
          <p:cNvSpPr txBox="1"/>
          <p:nvPr/>
        </p:nvSpPr>
        <p:spPr>
          <a:xfrm>
            <a:off x="1462577" y="2071414"/>
            <a:ext cx="9316260" cy="9966383"/>
          </a:xfrm>
          <a:prstGeom prst="rect">
            <a:avLst/>
          </a:prstGeom>
          <a:noFill/>
        </p:spPr>
        <p:txBody>
          <a:bodyPr wrap="square" rtlCol="0">
            <a:spAutoFit/>
          </a:bodyPr>
          <a:lstStyle/>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sp>
        <p:nvSpPr>
          <p:cNvPr id="6" name="文本框 5">
            <a:extLst>
              <a:ext uri="{FF2B5EF4-FFF2-40B4-BE49-F238E27FC236}">
                <a16:creationId xmlns:a16="http://schemas.microsoft.com/office/drawing/2014/main" id="{26BD787D-F920-45C7-B8C7-18FD950121A3}"/>
              </a:ext>
            </a:extLst>
          </p:cNvPr>
          <p:cNvSpPr txBox="1"/>
          <p:nvPr/>
        </p:nvSpPr>
        <p:spPr>
          <a:xfrm>
            <a:off x="1561267" y="536396"/>
            <a:ext cx="4700987" cy="1200329"/>
          </a:xfrm>
          <a:prstGeom prst="rect">
            <a:avLst/>
          </a:prstGeom>
          <a:noFill/>
        </p:spPr>
        <p:txBody>
          <a:bodyPr wrap="square">
            <a:spAutoFit/>
          </a:bodyPr>
          <a:lstStyle/>
          <a:p>
            <a:r>
              <a:rPr lang="en-US" altLang="zh-CN" sz="7200" b="1" dirty="0">
                <a:solidFill>
                  <a:schemeClr val="tx2">
                    <a:lumMod val="75000"/>
                  </a:schemeClr>
                </a:solidFill>
                <a:latin typeface="微软雅黑" panose="020B0503020204020204" pitchFamily="34" charset="-122"/>
                <a:ea typeface="微软雅黑" panose="020B0503020204020204" pitchFamily="34" charset="-122"/>
              </a:rPr>
              <a:t>e.</a:t>
            </a:r>
            <a:r>
              <a:rPr lang="zh-CN" altLang="en-US" sz="7200" b="1" dirty="0">
                <a:solidFill>
                  <a:schemeClr val="tx2">
                    <a:lumMod val="75000"/>
                  </a:schemeClr>
                </a:solidFill>
                <a:latin typeface="微软雅黑" panose="020B0503020204020204" pitchFamily="34" charset="-122"/>
                <a:ea typeface="微软雅黑" panose="020B0503020204020204" pitchFamily="34" charset="-122"/>
              </a:rPr>
              <a:t>时间函数</a:t>
            </a:r>
          </a:p>
        </p:txBody>
      </p:sp>
      <p:pic>
        <p:nvPicPr>
          <p:cNvPr id="8" name="图片 7" descr="时间函数">
            <a:extLst>
              <a:ext uri="{FF2B5EF4-FFF2-40B4-BE49-F238E27FC236}">
                <a16:creationId xmlns:a16="http://schemas.microsoft.com/office/drawing/2014/main" id="{41A2A360-35B1-48D5-99D4-7303A363CD2E}"/>
              </a:ext>
            </a:extLst>
          </p:cNvPr>
          <p:cNvPicPr/>
          <p:nvPr/>
        </p:nvPicPr>
        <p:blipFill>
          <a:blip r:embed="rId3"/>
          <a:stretch>
            <a:fillRect/>
          </a:stretch>
        </p:blipFill>
        <p:spPr>
          <a:xfrm>
            <a:off x="11148659" y="2071415"/>
            <a:ext cx="11034283" cy="9120841"/>
          </a:xfrm>
          <a:prstGeom prst="rect">
            <a:avLst/>
          </a:prstGeom>
        </p:spPr>
      </p:pic>
    </p:spTree>
    <p:extLst>
      <p:ext uri="{BB962C8B-B14F-4D97-AF65-F5344CB8AC3E}">
        <p14:creationId xmlns:p14="http://schemas.microsoft.com/office/powerpoint/2010/main" val="2337256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CAC03515-F7B7-4008-9957-0F71A16DDE86}"/>
              </a:ext>
            </a:extLst>
          </p:cNvPr>
          <p:cNvGrpSpPr/>
          <p:nvPr/>
        </p:nvGrpSpPr>
        <p:grpSpPr>
          <a:xfrm>
            <a:off x="6266198" y="258393"/>
            <a:ext cx="10226004" cy="2313385"/>
            <a:chOff x="4972433" y="258393"/>
            <a:chExt cx="10226004" cy="2313385"/>
          </a:xfrm>
        </p:grpSpPr>
        <p:sp>
          <p:nvSpPr>
            <p:cNvPr id="35" name="文本框 34">
              <a:extLst>
                <a:ext uri="{FF2B5EF4-FFF2-40B4-BE49-F238E27FC236}">
                  <a16:creationId xmlns:a16="http://schemas.microsoft.com/office/drawing/2014/main" id="{937404FF-6611-451B-B7A5-87DB1EDC4AA3}"/>
                </a:ext>
              </a:extLst>
            </p:cNvPr>
            <p:cNvSpPr txBox="1"/>
            <p:nvPr/>
          </p:nvSpPr>
          <p:spPr>
            <a:xfrm>
              <a:off x="4972433" y="258393"/>
              <a:ext cx="7207863"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a:t>
              </a:r>
            </a:p>
          </p:txBody>
        </p:sp>
        <p:sp>
          <p:nvSpPr>
            <p:cNvPr id="36" name="PA_文本框 13">
              <a:extLst>
                <a:ext uri="{FF2B5EF4-FFF2-40B4-BE49-F238E27FC236}">
                  <a16:creationId xmlns:a16="http://schemas.microsoft.com/office/drawing/2014/main" id="{3462AA66-A8EC-4DFF-9005-A4195517CA41}"/>
                </a:ext>
              </a:extLst>
            </p:cNvPr>
            <p:cNvSpPr txBox="1"/>
            <p:nvPr>
              <p:custDataLst>
                <p:tags r:id="rId1"/>
              </p:custDataLst>
            </p:nvPr>
          </p:nvSpPr>
          <p:spPr>
            <a:xfrm>
              <a:off x="9186157" y="885138"/>
              <a:ext cx="6012280" cy="1295152"/>
            </a:xfrm>
            <a:prstGeom prst="rect">
              <a:avLst/>
            </a:prstGeom>
            <a:noFill/>
          </p:spPr>
          <p:txBody>
            <a:bodyPr wrap="square" rtlCol="0">
              <a:spAutoFit/>
            </a:bodyPr>
            <a:lstStyle/>
            <a:p>
              <a:pPr>
                <a:lnSpc>
                  <a:spcPct val="130000"/>
                </a:lnSpc>
                <a:spcBef>
                  <a:spcPct val="0"/>
                </a:spcBef>
                <a:buNone/>
              </a:pPr>
              <a:r>
                <a:rPr lang="en-US" altLang="zh-CN" sz="6571" dirty="0">
                  <a:solidFill>
                    <a:srgbClr val="3D3938"/>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rPr>
                <a:t>  </a:t>
              </a:r>
              <a:r>
                <a:rPr lang="zh-CN" altLang="en-US" sz="6571" b="1" dirty="0">
                  <a:solidFill>
                    <a:srgbClr val="3D3938"/>
                  </a:solidFill>
                  <a:latin typeface="+mj-ea"/>
                  <a:ea typeface="+mj-ea"/>
                  <a:sym typeface="Century Gothic" panose="020B0502020202020204" pitchFamily="34" charset="0"/>
                </a:rPr>
                <a:t>声传播特性</a:t>
              </a:r>
            </a:p>
          </p:txBody>
        </p:sp>
      </p:grpSp>
      <p:sp>
        <p:nvSpPr>
          <p:cNvPr id="37" name="文本框 36">
            <a:extLst>
              <a:ext uri="{FF2B5EF4-FFF2-40B4-BE49-F238E27FC236}">
                <a16:creationId xmlns:a16="http://schemas.microsoft.com/office/drawing/2014/main" id="{8D15E3C7-27B7-469D-B830-C59A53C932AD}"/>
              </a:ext>
            </a:extLst>
          </p:cNvPr>
          <p:cNvSpPr txBox="1"/>
          <p:nvPr/>
        </p:nvSpPr>
        <p:spPr>
          <a:xfrm>
            <a:off x="2880695" y="4892698"/>
            <a:ext cx="17438005" cy="3304303"/>
          </a:xfrm>
          <a:prstGeom prst="rect">
            <a:avLst/>
          </a:prstGeom>
          <a:noFill/>
        </p:spPr>
        <p:txBody>
          <a:bodyPr wrap="square">
            <a:spAutoFit/>
          </a:bodyPr>
          <a:lstStyle/>
          <a:p>
            <a:pPr>
              <a:lnSpc>
                <a:spcPct val="150000"/>
              </a:lnSpc>
            </a:pPr>
            <a:r>
              <a:rPr lang="en-US" altLang="zh-CN" sz="3584" dirty="0">
                <a:solidFill>
                  <a:schemeClr val="tx2">
                    <a:lumMod val="75000"/>
                  </a:schemeClr>
                </a:solidFill>
                <a:latin typeface="+mj-ea"/>
                <a:ea typeface="+mj-ea"/>
                <a:cs typeface="Times New Roman" panose="02020603050405020304" pitchFamily="18" charset="0"/>
              </a:rPr>
              <a:t>		</a:t>
            </a:r>
            <a:r>
              <a:rPr lang="zh-CN" altLang="en-US" sz="3584" dirty="0">
                <a:solidFill>
                  <a:schemeClr val="tx2">
                    <a:lumMod val="75000"/>
                  </a:schemeClr>
                </a:solidFill>
                <a:latin typeface="+mj-ea"/>
                <a:ea typeface="+mj-ea"/>
                <a:cs typeface="Times New Roman" panose="02020603050405020304" pitchFamily="18" charset="0"/>
              </a:rPr>
              <a:t>由于</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数据所能获得数据仅在</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左右，在这段数据中无法形成已知的声道轴，因此需要对</a:t>
            </a:r>
            <a:r>
              <a:rPr lang="en-US" altLang="zh-CN" sz="3584" dirty="0">
                <a:solidFill>
                  <a:schemeClr val="tx2">
                    <a:lumMod val="75000"/>
                  </a:schemeClr>
                </a:solidFill>
                <a:latin typeface="+mj-ea"/>
                <a:ea typeface="+mj-ea"/>
                <a:cs typeface="Times New Roman" panose="02020603050405020304" pitchFamily="18" charset="0"/>
              </a:rPr>
              <a:t>ARGO</a:t>
            </a:r>
            <a:r>
              <a:rPr lang="zh-CN" altLang="en-US" sz="3584" dirty="0">
                <a:solidFill>
                  <a:schemeClr val="tx2">
                    <a:lumMod val="75000"/>
                  </a:schemeClr>
                </a:solidFill>
                <a:latin typeface="+mj-ea"/>
                <a:ea typeface="+mj-ea"/>
                <a:cs typeface="Times New Roman" panose="02020603050405020304" pitchFamily="18" charset="0"/>
              </a:rPr>
              <a:t>数据中</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米以内进行插值处理，对超过</a:t>
            </a:r>
            <a:r>
              <a:rPr lang="en-US" altLang="zh-CN" sz="3584" dirty="0">
                <a:solidFill>
                  <a:schemeClr val="tx2">
                    <a:lumMod val="75000"/>
                  </a:schemeClr>
                </a:solidFill>
                <a:latin typeface="+mj-ea"/>
                <a:ea typeface="+mj-ea"/>
                <a:cs typeface="Times New Roman" panose="02020603050405020304" pitchFamily="18" charset="0"/>
              </a:rPr>
              <a:t>2000</a:t>
            </a:r>
            <a:r>
              <a:rPr lang="zh-CN" altLang="en-US" sz="3584" dirty="0">
                <a:solidFill>
                  <a:schemeClr val="tx2">
                    <a:lumMod val="75000"/>
                  </a:schemeClr>
                </a:solidFill>
                <a:latin typeface="+mj-ea"/>
                <a:ea typeface="+mj-ea"/>
                <a:cs typeface="Times New Roman" panose="02020603050405020304" pitchFamily="18" charset="0"/>
              </a:rPr>
              <a:t>米的数据进行外推。采用</a:t>
            </a:r>
            <a:r>
              <a:rPr lang="en-US" altLang="zh-CN" sz="3584" dirty="0">
                <a:solidFill>
                  <a:schemeClr val="tx2">
                    <a:lumMod val="75000"/>
                  </a:schemeClr>
                </a:solidFill>
                <a:latin typeface="+mj-ea"/>
                <a:ea typeface="+mj-ea"/>
                <a:cs typeface="Times New Roman" panose="02020603050405020304" pitchFamily="18" charset="0"/>
              </a:rPr>
              <a:t>akima</a:t>
            </a:r>
            <a:r>
              <a:rPr lang="zh-CN" altLang="en-US" sz="3584" dirty="0">
                <a:solidFill>
                  <a:schemeClr val="tx2">
                    <a:lumMod val="75000"/>
                  </a:schemeClr>
                </a:solidFill>
                <a:latin typeface="+mj-ea"/>
                <a:ea typeface="+mj-ea"/>
                <a:cs typeface="Times New Roman" panose="02020603050405020304" pitchFamily="18" charset="0"/>
              </a:rPr>
              <a:t>对数据进行插值，同时模拟了海底声速增加的情况，设立假想海底面为</a:t>
            </a:r>
            <a:r>
              <a:rPr lang="en-US" altLang="zh-CN" sz="3584" dirty="0">
                <a:solidFill>
                  <a:schemeClr val="tx2">
                    <a:lumMod val="75000"/>
                  </a:schemeClr>
                </a:solidFill>
                <a:latin typeface="+mj-ea"/>
                <a:ea typeface="+mj-ea"/>
                <a:cs typeface="Times New Roman" panose="02020603050405020304" pitchFamily="18" charset="0"/>
              </a:rPr>
              <a:t>4km</a:t>
            </a:r>
            <a:r>
              <a:rPr lang="zh-CN" altLang="en-US" sz="3584" dirty="0">
                <a:solidFill>
                  <a:schemeClr val="tx2">
                    <a:lumMod val="75000"/>
                  </a:schemeClr>
                </a:solidFill>
                <a:latin typeface="+mj-ea"/>
                <a:ea typeface="+mj-ea"/>
                <a:cs typeface="Times New Roman" panose="02020603050405020304" pitchFamily="18" charset="0"/>
              </a:rPr>
              <a:t>、声道轴为</a:t>
            </a:r>
            <a:r>
              <a:rPr lang="en-US" altLang="zh-CN" sz="3584" dirty="0">
                <a:solidFill>
                  <a:schemeClr val="tx2">
                    <a:lumMod val="75000"/>
                  </a:schemeClr>
                </a:solidFill>
                <a:latin typeface="+mj-ea"/>
                <a:ea typeface="+mj-ea"/>
                <a:cs typeface="Times New Roman" panose="02020603050405020304" pitchFamily="18" charset="0"/>
              </a:rPr>
              <a:t>2km,</a:t>
            </a:r>
            <a:r>
              <a:rPr lang="zh-CN" altLang="en-US" sz="3584" dirty="0">
                <a:solidFill>
                  <a:schemeClr val="tx2">
                    <a:lumMod val="75000"/>
                  </a:schemeClr>
                </a:solidFill>
                <a:latin typeface="+mj-ea"/>
                <a:ea typeface="+mj-ea"/>
                <a:cs typeface="Times New Roman" panose="02020603050405020304" pitchFamily="18" charset="0"/>
              </a:rPr>
              <a:t>以此为前提计算声传播特性。</a:t>
            </a:r>
          </a:p>
        </p:txBody>
      </p:sp>
      <p:sp>
        <p:nvSpPr>
          <p:cNvPr id="40" name="文本框 39">
            <a:extLst>
              <a:ext uri="{FF2B5EF4-FFF2-40B4-BE49-F238E27FC236}">
                <a16:creationId xmlns:a16="http://schemas.microsoft.com/office/drawing/2014/main" id="{D4ABD3BD-966D-4224-B31F-D5E3CB8404C7}"/>
              </a:ext>
            </a:extLst>
          </p:cNvPr>
          <p:cNvSpPr txBox="1"/>
          <p:nvPr/>
        </p:nvSpPr>
        <p:spPr>
          <a:xfrm>
            <a:off x="2880695" y="10692179"/>
            <a:ext cx="11391338" cy="643458"/>
          </a:xfrm>
          <a:prstGeom prst="rect">
            <a:avLst/>
          </a:prstGeom>
          <a:noFill/>
        </p:spPr>
        <p:txBody>
          <a:bodyPr wrap="square">
            <a:spAutoFit/>
          </a:bodyPr>
          <a:lstStyle/>
          <a:p>
            <a:r>
              <a:rPr lang="en-US" altLang="zh-CN" sz="3584" dirty="0">
                <a:solidFill>
                  <a:schemeClr val="tx2">
                    <a:lumMod val="75000"/>
                  </a:schemeClr>
                </a:solidFill>
                <a:latin typeface="微软雅黑" panose="020B0503020204020204" pitchFamily="34" charset="-122"/>
                <a:ea typeface="微软雅黑" panose="020B0503020204020204" pitchFamily="34" charset="-122"/>
              </a:rPr>
              <a:t>		</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采用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工具箱，在</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MATLAB</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中进行绘制。</a:t>
            </a:r>
          </a:p>
        </p:txBody>
      </p:sp>
      <p:grpSp>
        <p:nvGrpSpPr>
          <p:cNvPr id="4" name="组合 3">
            <a:extLst>
              <a:ext uri="{FF2B5EF4-FFF2-40B4-BE49-F238E27FC236}">
                <a16:creationId xmlns:a16="http://schemas.microsoft.com/office/drawing/2014/main" id="{E1A8FF85-9FDA-4588-9AEF-721533BAE12D}"/>
              </a:ext>
            </a:extLst>
          </p:cNvPr>
          <p:cNvGrpSpPr/>
          <p:nvPr/>
        </p:nvGrpSpPr>
        <p:grpSpPr>
          <a:xfrm>
            <a:off x="1571352" y="8826722"/>
            <a:ext cx="8097525" cy="1317557"/>
            <a:chOff x="991057" y="8826722"/>
            <a:chExt cx="8097525" cy="1317557"/>
          </a:xfrm>
        </p:grpSpPr>
        <p:sp>
          <p:nvSpPr>
            <p:cNvPr id="39" name="文本框 38">
              <a:extLst>
                <a:ext uri="{FF2B5EF4-FFF2-40B4-BE49-F238E27FC236}">
                  <a16:creationId xmlns:a16="http://schemas.microsoft.com/office/drawing/2014/main" id="{1D135300-FD36-4478-A2F3-FB0DF32D6791}"/>
                </a:ext>
              </a:extLst>
            </p:cNvPr>
            <p:cNvSpPr txBox="1"/>
            <p:nvPr/>
          </p:nvSpPr>
          <p:spPr>
            <a:xfrm>
              <a:off x="991057" y="882672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06.2.2</a:t>
              </a:r>
            </a:p>
          </p:txBody>
        </p:sp>
        <p:sp>
          <p:nvSpPr>
            <p:cNvPr id="41" name="文本框 40">
              <a:extLst>
                <a:ext uri="{FF2B5EF4-FFF2-40B4-BE49-F238E27FC236}">
                  <a16:creationId xmlns:a16="http://schemas.microsoft.com/office/drawing/2014/main" id="{B77EB712-9B1E-4855-A28B-58AE094D45E8}"/>
                </a:ext>
              </a:extLst>
            </p:cNvPr>
            <p:cNvSpPr txBox="1"/>
            <p:nvPr/>
          </p:nvSpPr>
          <p:spPr>
            <a:xfrm>
              <a:off x="4704228" y="9057688"/>
              <a:ext cx="4384354"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声线绘制环境</a:t>
              </a:r>
            </a:p>
          </p:txBody>
        </p:sp>
      </p:grpSp>
      <p:grpSp>
        <p:nvGrpSpPr>
          <p:cNvPr id="3" name="组合 2">
            <a:extLst>
              <a:ext uri="{FF2B5EF4-FFF2-40B4-BE49-F238E27FC236}">
                <a16:creationId xmlns:a16="http://schemas.microsoft.com/office/drawing/2014/main" id="{C02D7166-2F09-4AED-8890-A869CC28C4AE}"/>
              </a:ext>
            </a:extLst>
          </p:cNvPr>
          <p:cNvGrpSpPr/>
          <p:nvPr/>
        </p:nvGrpSpPr>
        <p:grpSpPr>
          <a:xfrm>
            <a:off x="1571352" y="3287043"/>
            <a:ext cx="8606771" cy="1317557"/>
            <a:chOff x="1100297" y="4181388"/>
            <a:chExt cx="8606771" cy="1317557"/>
          </a:xfrm>
        </p:grpSpPr>
        <p:sp>
          <p:nvSpPr>
            <p:cNvPr id="38" name="文本框 37">
              <a:extLst>
                <a:ext uri="{FF2B5EF4-FFF2-40B4-BE49-F238E27FC236}">
                  <a16:creationId xmlns:a16="http://schemas.microsoft.com/office/drawing/2014/main" id="{84021192-D9C3-4721-B490-EC2CB9F76856}"/>
                </a:ext>
              </a:extLst>
            </p:cNvPr>
            <p:cNvSpPr txBox="1"/>
            <p:nvPr/>
          </p:nvSpPr>
          <p:spPr>
            <a:xfrm>
              <a:off x="1100297" y="418138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06.2.1</a:t>
              </a:r>
            </a:p>
          </p:txBody>
        </p:sp>
        <p:sp>
          <p:nvSpPr>
            <p:cNvPr id="42" name="文本框 41">
              <a:extLst>
                <a:ext uri="{FF2B5EF4-FFF2-40B4-BE49-F238E27FC236}">
                  <a16:creationId xmlns:a16="http://schemas.microsoft.com/office/drawing/2014/main" id="{29D4AC8E-6568-43E6-8D86-163AABC2A182}"/>
                </a:ext>
              </a:extLst>
            </p:cNvPr>
            <p:cNvSpPr txBox="1"/>
            <p:nvPr/>
          </p:nvSpPr>
          <p:spPr>
            <a:xfrm>
              <a:off x="4704228" y="4423370"/>
              <a:ext cx="5002840" cy="919226"/>
            </a:xfrm>
            <a:prstGeom prst="rect">
              <a:avLst/>
            </a:prstGeom>
            <a:noFill/>
          </p:spPr>
          <p:txBody>
            <a:bodyPr wrap="square">
              <a:spAutoFit/>
            </a:bodyPr>
            <a:lstStyle/>
            <a:p>
              <a:r>
                <a:rPr lang="zh-CN" altLang="en-US" sz="5376"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数据处理与假设</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F441F6B1-3A94-467D-A646-9CD105C14E5B}"/>
              </a:ext>
            </a:extLst>
          </p:cNvPr>
          <p:cNvGrpSpPr/>
          <p:nvPr/>
        </p:nvGrpSpPr>
        <p:grpSpPr>
          <a:xfrm>
            <a:off x="6045466" y="705211"/>
            <a:ext cx="8703208" cy="1317557"/>
            <a:chOff x="1355192" y="727798"/>
            <a:chExt cx="8703208" cy="1317557"/>
          </a:xfrm>
        </p:grpSpPr>
        <p:sp>
          <p:nvSpPr>
            <p:cNvPr id="3" name="文本框 2">
              <a:extLst>
                <a:ext uri="{FF2B5EF4-FFF2-40B4-BE49-F238E27FC236}">
                  <a16:creationId xmlns:a16="http://schemas.microsoft.com/office/drawing/2014/main" id="{A3ABA21F-AF91-4D19-B348-7881CE82F9C4}"/>
                </a:ext>
              </a:extLst>
            </p:cNvPr>
            <p:cNvSpPr txBox="1"/>
            <p:nvPr/>
          </p:nvSpPr>
          <p:spPr>
            <a:xfrm>
              <a:off x="1355192" y="727798"/>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06.2.3</a:t>
              </a:r>
            </a:p>
          </p:txBody>
        </p:sp>
        <p:sp>
          <p:nvSpPr>
            <p:cNvPr id="5" name="文本框 4">
              <a:extLst>
                <a:ext uri="{FF2B5EF4-FFF2-40B4-BE49-F238E27FC236}">
                  <a16:creationId xmlns:a16="http://schemas.microsoft.com/office/drawing/2014/main" id="{D4E65A5D-D007-403C-BD99-471423CAA1B4}"/>
                </a:ext>
              </a:extLst>
            </p:cNvPr>
            <p:cNvSpPr txBox="1"/>
            <p:nvPr/>
          </p:nvSpPr>
          <p:spPr>
            <a:xfrm>
              <a:off x="5164097" y="1033459"/>
              <a:ext cx="4894303" cy="766021"/>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典型声线绘制结果</a:t>
              </a:r>
            </a:p>
          </p:txBody>
        </p:sp>
      </p:grpSp>
      <p:sp>
        <p:nvSpPr>
          <p:cNvPr id="7" name="文本框 6">
            <a:extLst>
              <a:ext uri="{FF2B5EF4-FFF2-40B4-BE49-F238E27FC236}">
                <a16:creationId xmlns:a16="http://schemas.microsoft.com/office/drawing/2014/main" id="{3EFD8B53-1006-4CD2-83C9-4D535BA2837E}"/>
              </a:ext>
            </a:extLst>
          </p:cNvPr>
          <p:cNvSpPr txBox="1"/>
          <p:nvPr/>
        </p:nvSpPr>
        <p:spPr>
          <a:xfrm>
            <a:off x="5704612" y="7272578"/>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米时所绘制出的典型声线</a:t>
            </a:r>
          </a:p>
        </p:txBody>
      </p:sp>
      <p:pic>
        <p:nvPicPr>
          <p:cNvPr id="8" name="图片 7" descr="换成器位于声道轴">
            <a:extLst>
              <a:ext uri="{FF2B5EF4-FFF2-40B4-BE49-F238E27FC236}">
                <a16:creationId xmlns:a16="http://schemas.microsoft.com/office/drawing/2014/main" id="{E8A509E6-680D-48EC-B1C7-F71DD0EF29F8}"/>
              </a:ext>
            </a:extLst>
          </p:cNvPr>
          <p:cNvPicPr/>
          <p:nvPr/>
        </p:nvPicPr>
        <p:blipFill>
          <a:blip r:embed="rId3"/>
          <a:stretch>
            <a:fillRect/>
          </a:stretch>
        </p:blipFill>
        <p:spPr>
          <a:xfrm>
            <a:off x="5440291" y="3016436"/>
            <a:ext cx="10442202" cy="3407263"/>
          </a:xfrm>
          <a:prstGeom prst="rect">
            <a:avLst/>
          </a:prstGeom>
        </p:spPr>
      </p:pic>
      <p:pic>
        <p:nvPicPr>
          <p:cNvPr id="9" name="图片 8" descr="换成器位于1000">
            <a:extLst>
              <a:ext uri="{FF2B5EF4-FFF2-40B4-BE49-F238E27FC236}">
                <a16:creationId xmlns:a16="http://schemas.microsoft.com/office/drawing/2014/main" id="{71432719-00DE-4456-A448-D60ED1007850}"/>
              </a:ext>
            </a:extLst>
          </p:cNvPr>
          <p:cNvPicPr/>
          <p:nvPr/>
        </p:nvPicPr>
        <p:blipFill>
          <a:blip r:embed="rId4"/>
          <a:stretch>
            <a:fillRect/>
          </a:stretch>
        </p:blipFill>
        <p:spPr>
          <a:xfrm>
            <a:off x="5314080" y="8257884"/>
            <a:ext cx="10694622" cy="3789148"/>
          </a:xfrm>
          <a:prstGeom prst="rect">
            <a:avLst/>
          </a:prstGeom>
        </p:spPr>
      </p:pic>
      <p:sp>
        <p:nvSpPr>
          <p:cNvPr id="11" name="文本框 10">
            <a:extLst>
              <a:ext uri="{FF2B5EF4-FFF2-40B4-BE49-F238E27FC236}">
                <a16:creationId xmlns:a16="http://schemas.microsoft.com/office/drawing/2014/main" id="{87BB5E56-86DE-4E4F-B21A-657E45D37D3F}"/>
              </a:ext>
            </a:extLst>
          </p:cNvPr>
          <p:cNvSpPr txBox="1"/>
          <p:nvPr/>
        </p:nvSpPr>
        <p:spPr>
          <a:xfrm>
            <a:off x="5440291" y="2245986"/>
            <a:ext cx="9913559"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下图为换成器位于声道轴时所绘制出的典型声线</a:t>
            </a:r>
          </a:p>
        </p:txBody>
      </p:sp>
    </p:spTree>
    <p:extLst>
      <p:ext uri="{BB962C8B-B14F-4D97-AF65-F5344CB8AC3E}">
        <p14:creationId xmlns:p14="http://schemas.microsoft.com/office/powerpoint/2010/main" val="606588482"/>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12325" y="12246"/>
            <a:ext cx="1745782" cy="1745782"/>
          </a:xfrm>
          <a:prstGeom prst="rect">
            <a:avLst/>
          </a:prstGeom>
        </p:spPr>
      </p:pic>
      <p:grpSp>
        <p:nvGrpSpPr>
          <p:cNvPr id="2" name="组合 1">
            <a:extLst>
              <a:ext uri="{FF2B5EF4-FFF2-40B4-BE49-F238E27FC236}">
                <a16:creationId xmlns:a16="http://schemas.microsoft.com/office/drawing/2014/main" id="{5F08984C-6C74-41AB-8A3B-F8A999680837}"/>
              </a:ext>
            </a:extLst>
          </p:cNvPr>
          <p:cNvGrpSpPr/>
          <p:nvPr/>
        </p:nvGrpSpPr>
        <p:grpSpPr>
          <a:xfrm>
            <a:off x="6971964" y="678875"/>
            <a:ext cx="8491271" cy="1317557"/>
            <a:chOff x="1282365" y="1099250"/>
            <a:chExt cx="8491271" cy="1317557"/>
          </a:xfrm>
        </p:grpSpPr>
        <p:sp>
          <p:nvSpPr>
            <p:cNvPr id="5" name="文本框 4">
              <a:extLst>
                <a:ext uri="{FF2B5EF4-FFF2-40B4-BE49-F238E27FC236}">
                  <a16:creationId xmlns:a16="http://schemas.microsoft.com/office/drawing/2014/main" id="{A4571514-FDD3-4838-9CE9-5C6AD467C3B2}"/>
                </a:ext>
              </a:extLst>
            </p:cNvPr>
            <p:cNvSpPr txBox="1"/>
            <p:nvPr/>
          </p:nvSpPr>
          <p:spPr>
            <a:xfrm>
              <a:off x="1282365" y="1099250"/>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06.2.4</a:t>
              </a:r>
            </a:p>
          </p:txBody>
        </p:sp>
        <p:sp>
          <p:nvSpPr>
            <p:cNvPr id="6" name="文本框 5">
              <a:extLst>
                <a:ext uri="{FF2B5EF4-FFF2-40B4-BE49-F238E27FC236}">
                  <a16:creationId xmlns:a16="http://schemas.microsoft.com/office/drawing/2014/main" id="{1EED573E-D1AE-4611-BD8B-3C8EF50D8542}"/>
                </a:ext>
              </a:extLst>
            </p:cNvPr>
            <p:cNvSpPr txBox="1"/>
            <p:nvPr/>
          </p:nvSpPr>
          <p:spPr>
            <a:xfrm>
              <a:off x="5045380" y="1390092"/>
              <a:ext cx="4728256" cy="766492"/>
            </a:xfrm>
            <a:prstGeom prst="rect">
              <a:avLst/>
            </a:prstGeom>
            <a:noFill/>
          </p:spPr>
          <p:txBody>
            <a:bodyPr wrap="square">
              <a:spAutoFit/>
            </a:bodyPr>
            <a:lstStyle/>
            <a:p>
              <a:r>
                <a:rPr lang="zh-CN" altLang="en-US" sz="4381" dirty="0">
                  <a:solidFill>
                    <a:schemeClr val="tx2">
                      <a:lumMod val="75000"/>
                    </a:schemeClr>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传播损失图像结果</a:t>
              </a:r>
            </a:p>
          </p:txBody>
        </p:sp>
      </p:grpSp>
      <p:sp>
        <p:nvSpPr>
          <p:cNvPr id="8" name="文本框 7">
            <a:extLst>
              <a:ext uri="{FF2B5EF4-FFF2-40B4-BE49-F238E27FC236}">
                <a16:creationId xmlns:a16="http://schemas.microsoft.com/office/drawing/2014/main" id="{5E7B28FA-9876-456E-BFD0-7E10A6F2471F}"/>
              </a:ext>
            </a:extLst>
          </p:cNvPr>
          <p:cNvSpPr txBox="1"/>
          <p:nvPr/>
        </p:nvSpPr>
        <p:spPr>
          <a:xfrm>
            <a:off x="5215844" y="2082596"/>
            <a:ext cx="10712384"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下图为换成器位于声道轴时所绘制出的传播损失图像</a:t>
            </a:r>
          </a:p>
        </p:txBody>
      </p:sp>
      <p:pic>
        <p:nvPicPr>
          <p:cNvPr id="10" name="图片 9" descr="声道轴">
            <a:extLst>
              <a:ext uri="{FF2B5EF4-FFF2-40B4-BE49-F238E27FC236}">
                <a16:creationId xmlns:a16="http://schemas.microsoft.com/office/drawing/2014/main" id="{8AFD0D6F-FD56-4761-9617-EA69D14607AD}"/>
              </a:ext>
            </a:extLst>
          </p:cNvPr>
          <p:cNvPicPr/>
          <p:nvPr/>
        </p:nvPicPr>
        <p:blipFill>
          <a:blip r:embed="rId3"/>
          <a:stretch>
            <a:fillRect/>
          </a:stretch>
        </p:blipFill>
        <p:spPr>
          <a:xfrm>
            <a:off x="6321366" y="2972100"/>
            <a:ext cx="8827225" cy="3600566"/>
          </a:xfrm>
          <a:prstGeom prst="rect">
            <a:avLst/>
          </a:prstGeom>
        </p:spPr>
      </p:pic>
      <p:sp>
        <p:nvSpPr>
          <p:cNvPr id="11" name="文本框 10">
            <a:extLst>
              <a:ext uri="{FF2B5EF4-FFF2-40B4-BE49-F238E27FC236}">
                <a16:creationId xmlns:a16="http://schemas.microsoft.com/office/drawing/2014/main" id="{5A7D63F2-37C2-49B8-A71E-000A5105DD12}"/>
              </a:ext>
            </a:extLst>
          </p:cNvPr>
          <p:cNvSpPr txBox="1"/>
          <p:nvPr/>
        </p:nvSpPr>
        <p:spPr>
          <a:xfrm>
            <a:off x="5138000" y="7085536"/>
            <a:ext cx="10868072" cy="643458"/>
          </a:xfrm>
          <a:prstGeom prst="rect">
            <a:avLst/>
          </a:prstGeom>
          <a:noFill/>
        </p:spPr>
        <p:txBody>
          <a:bodyPr wrap="square">
            <a:spAutoFit/>
          </a:bodyPr>
          <a:lstStyle/>
          <a:p>
            <a:r>
              <a:rPr lang="zh-CN" altLang="en-US" sz="3584" dirty="0">
                <a:solidFill>
                  <a:schemeClr val="tx2">
                    <a:lumMod val="75000"/>
                  </a:schemeClr>
                </a:solidFill>
                <a:latin typeface="微软雅黑" panose="020B0503020204020204" pitchFamily="34" charset="-122"/>
                <a:ea typeface="微软雅黑" panose="020B0503020204020204" pitchFamily="34" charset="-122"/>
              </a:rPr>
              <a:t>下图为换成器位于</a:t>
            </a:r>
            <a:r>
              <a:rPr lang="en-US" altLang="zh-CN" sz="3584" dirty="0">
                <a:solidFill>
                  <a:schemeClr val="tx2">
                    <a:lumMod val="75000"/>
                  </a:schemeClr>
                </a:solidFill>
                <a:latin typeface="微软雅黑" panose="020B0503020204020204" pitchFamily="34" charset="-122"/>
                <a:ea typeface="微软雅黑" panose="020B0503020204020204" pitchFamily="34" charset="-122"/>
              </a:rPr>
              <a:t>1000</a:t>
            </a:r>
            <a:r>
              <a:rPr lang="zh-CN" altLang="en-US" sz="3584" dirty="0">
                <a:solidFill>
                  <a:schemeClr val="tx2">
                    <a:lumMod val="75000"/>
                  </a:schemeClr>
                </a:solidFill>
                <a:latin typeface="微软雅黑" panose="020B0503020204020204" pitchFamily="34" charset="-122"/>
                <a:ea typeface="微软雅黑" panose="020B0503020204020204" pitchFamily="34" charset="-122"/>
              </a:rPr>
              <a:t>米时所绘制出的传播损失图像</a:t>
            </a:r>
          </a:p>
        </p:txBody>
      </p:sp>
      <p:pic>
        <p:nvPicPr>
          <p:cNvPr id="12" name="图片 11" descr="在1000">
            <a:extLst>
              <a:ext uri="{FF2B5EF4-FFF2-40B4-BE49-F238E27FC236}">
                <a16:creationId xmlns:a16="http://schemas.microsoft.com/office/drawing/2014/main" id="{CC11CB76-1743-4FD7-9218-CAF3E3449961}"/>
              </a:ext>
            </a:extLst>
          </p:cNvPr>
          <p:cNvPicPr/>
          <p:nvPr/>
        </p:nvPicPr>
        <p:blipFill>
          <a:blip r:embed="rId4"/>
          <a:stretch>
            <a:fillRect/>
          </a:stretch>
        </p:blipFill>
        <p:spPr>
          <a:xfrm>
            <a:off x="6156650" y="8248491"/>
            <a:ext cx="8830772" cy="3411573"/>
          </a:xfrm>
          <a:prstGeom prst="rect">
            <a:avLst/>
          </a:prstGeom>
        </p:spPr>
      </p:pic>
    </p:spTree>
    <p:extLst>
      <p:ext uri="{BB962C8B-B14F-4D97-AF65-F5344CB8AC3E}">
        <p14:creationId xmlns:p14="http://schemas.microsoft.com/office/powerpoint/2010/main" val="3009706698"/>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4A71D52-2268-46CC-98EE-AAFF97C07A65}"/>
              </a:ext>
            </a:extLst>
          </p:cNvPr>
          <p:cNvSpPr txBox="1"/>
          <p:nvPr/>
        </p:nvSpPr>
        <p:spPr>
          <a:xfrm>
            <a:off x="2157496" y="2579678"/>
            <a:ext cx="18258306" cy="7370223"/>
          </a:xfrm>
          <a:prstGeom prst="rect">
            <a:avLst/>
          </a:prstGeom>
          <a:noFill/>
        </p:spPr>
        <p:txBody>
          <a:bodyPr wrap="square">
            <a:spAutoFit/>
          </a:bodyPr>
          <a:lstStyle/>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根据上方声速时空分布特征的分析结论与所绘制出的声线以及传播损失图，对该海域声传播特性做出如下分析：</a:t>
            </a:r>
          </a:p>
          <a:p>
            <a:pPr>
              <a:lnSpc>
                <a:spcPct val="150000"/>
              </a:lnSpc>
            </a:pPr>
            <a:r>
              <a:rPr lang="en-US" altLang="zh-CN" sz="40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当接收器深度位于南海深海海底附近而声源深度较浅时，直达声区水平宽度可达３０ｋｍ，传播损失相对影区来说较小，有利于水下声源探测；直达声区的直达波与海底－海面反射波的到达时延差随着收发距离的增大单调减小，可被用于水下声源距离估计。最大声传播损失约为 </a:t>
            </a:r>
            <a:r>
              <a:rPr lang="en-US" altLang="zh-CN" sz="40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40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 区和影区位置不同。在深海远程声传播过程中，随 着水平距离的增加，会聚区展宽。</a:t>
            </a:r>
          </a:p>
        </p:txBody>
      </p:sp>
    </p:spTree>
    <p:extLst>
      <p:ext uri="{BB962C8B-B14F-4D97-AF65-F5344CB8AC3E}">
        <p14:creationId xmlns:p14="http://schemas.microsoft.com/office/powerpoint/2010/main" val="17155945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任意多边形 16">
            <a:extLst>
              <a:ext uri="{FF2B5EF4-FFF2-40B4-BE49-F238E27FC236}">
                <a16:creationId xmlns:a16="http://schemas.microsoft.com/office/drawing/2014/main" id="{A5CAAA27-DA6C-4381-8E9F-B731A937E8A8}"/>
              </a:ext>
            </a:extLst>
          </p:cNvPr>
          <p:cNvSpPr/>
          <p:nvPr/>
        </p:nvSpPr>
        <p:spPr>
          <a:xfrm>
            <a:off x="-58371" y="0"/>
            <a:ext cx="11346618" cy="12801600"/>
          </a:xfrm>
          <a:custGeom>
            <a:avLst/>
            <a:gdLst>
              <a:gd name="connsiteX0" fmla="*/ 4281151 w 11397273"/>
              <a:gd name="connsiteY0" fmla="*/ 0 h 12801600"/>
              <a:gd name="connsiteX1" fmla="*/ 6948151 w 11397273"/>
              <a:gd name="connsiteY1" fmla="*/ 0 h 12801600"/>
              <a:gd name="connsiteX2" fmla="*/ 8730273 w 11397273"/>
              <a:gd name="connsiteY2" fmla="*/ 0 h 12801600"/>
              <a:gd name="connsiteX3" fmla="*/ 11397273 w 11397273"/>
              <a:gd name="connsiteY3" fmla="*/ 0 h 12801600"/>
              <a:gd name="connsiteX4" fmla="*/ 7116122 w 11397273"/>
              <a:gd name="connsiteY4" fmla="*/ 12801600 h 12801600"/>
              <a:gd name="connsiteX5" fmla="*/ 4449122 w 11397273"/>
              <a:gd name="connsiteY5" fmla="*/ 12801600 h 12801600"/>
              <a:gd name="connsiteX6" fmla="*/ 2667000 w 11397273"/>
              <a:gd name="connsiteY6" fmla="*/ 12801600 h 12801600"/>
              <a:gd name="connsiteX7" fmla="*/ 0 w 11397273"/>
              <a:gd name="connsiteY7" fmla="*/ 12801600 h 128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7273" h="12801600">
                <a:moveTo>
                  <a:pt x="4281151" y="0"/>
                </a:moveTo>
                <a:lnTo>
                  <a:pt x="6948151" y="0"/>
                </a:lnTo>
                <a:lnTo>
                  <a:pt x="8730273" y="0"/>
                </a:lnTo>
                <a:lnTo>
                  <a:pt x="11397273" y="0"/>
                </a:lnTo>
                <a:lnTo>
                  <a:pt x="7116122" y="12801600"/>
                </a:lnTo>
                <a:lnTo>
                  <a:pt x="4449122" y="12801600"/>
                </a:lnTo>
                <a:lnTo>
                  <a:pt x="2667000" y="12801600"/>
                </a:lnTo>
                <a:lnTo>
                  <a:pt x="0" y="128016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9">
              <a:latin typeface="Century Gothic" panose="020B0502020202020204" pitchFamily="34" charset="0"/>
              <a:sym typeface="Century Gothic" panose="020B0502020202020204" pitchFamily="34"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84277" y="163969"/>
            <a:ext cx="1745782" cy="1745782"/>
          </a:xfrm>
          <a:prstGeom prst="rect">
            <a:avLst/>
          </a:prstGeom>
        </p:spPr>
      </p:pic>
      <p:grpSp>
        <p:nvGrpSpPr>
          <p:cNvPr id="15" name="组合 14">
            <a:extLst>
              <a:ext uri="{FF2B5EF4-FFF2-40B4-BE49-F238E27FC236}">
                <a16:creationId xmlns:a16="http://schemas.microsoft.com/office/drawing/2014/main" id="{692C8A43-2E53-46AC-A63C-E6E43EF4897D}"/>
              </a:ext>
            </a:extLst>
          </p:cNvPr>
          <p:cNvGrpSpPr/>
          <p:nvPr/>
        </p:nvGrpSpPr>
        <p:grpSpPr>
          <a:xfrm>
            <a:off x="1848626" y="3391159"/>
            <a:ext cx="17919430" cy="3704562"/>
            <a:chOff x="-221" y="1158"/>
            <a:chExt cx="28345" cy="5860"/>
          </a:xfrm>
        </p:grpSpPr>
        <p:grpSp>
          <p:nvGrpSpPr>
            <p:cNvPr id="16" name="组合 15">
              <a:extLst>
                <a:ext uri="{FF2B5EF4-FFF2-40B4-BE49-F238E27FC236}">
                  <a16:creationId xmlns:a16="http://schemas.microsoft.com/office/drawing/2014/main" id="{626CCE03-AB64-4286-897B-C1CCD2DB8639}"/>
                </a:ext>
              </a:extLst>
            </p:cNvPr>
            <p:cNvGrpSpPr/>
            <p:nvPr/>
          </p:nvGrpSpPr>
          <p:grpSpPr>
            <a:xfrm>
              <a:off x="10175" y="1158"/>
              <a:ext cx="17949" cy="2296"/>
              <a:chOff x="6461326" y="525776"/>
              <a:chExt cx="11398122" cy="1457900"/>
            </a:xfrm>
          </p:grpSpPr>
          <p:sp>
            <p:nvSpPr>
              <p:cNvPr id="18" name="PA_文本框 13">
                <a:extLst>
                  <a:ext uri="{FF2B5EF4-FFF2-40B4-BE49-F238E27FC236}">
                    <a16:creationId xmlns:a16="http://schemas.microsoft.com/office/drawing/2014/main" id="{CBD78912-BD0E-4F6B-AC7B-ACD7B9F9F510}"/>
                  </a:ext>
                </a:extLst>
              </p:cNvPr>
              <p:cNvSpPr txBox="1"/>
              <p:nvPr>
                <p:custDataLst>
                  <p:tags r:id="rId1"/>
                </p:custDataLst>
              </p:nvPr>
            </p:nvSpPr>
            <p:spPr>
              <a:xfrm>
                <a:off x="9191653" y="525776"/>
                <a:ext cx="8667795" cy="1457900"/>
              </a:xfrm>
              <a:prstGeom prst="rect">
                <a:avLst/>
              </a:prstGeom>
              <a:noFill/>
            </p:spPr>
            <p:txBody>
              <a:bodyPr wrap="square" rtlCol="0">
                <a:spAutoFit/>
              </a:bodyPr>
              <a:lstStyle/>
              <a:p>
                <a:pPr defTabSz="1758165">
                  <a:lnSpc>
                    <a:spcPct val="150000"/>
                  </a:lnSpc>
                </a:pPr>
                <a:endParaRPr lang="zh-CN" altLang="en-US" sz="6571" dirty="0">
                  <a:solidFill>
                    <a:schemeClr val="bg1"/>
                  </a:solidFill>
                  <a:effectLst>
                    <a:outerShdw blurRad="38100" dist="19050" dir="2700000" algn="tl" rotWithShape="0">
                      <a:schemeClr val="dk1">
                        <a:alpha val="40000"/>
                      </a:schemeClr>
                    </a:outerShdw>
                  </a:effectLst>
                  <a:latin typeface="Arial Black" panose="020B0A04020102020204" pitchFamily="34" charset="0"/>
                  <a:ea typeface="字魂58号-创中黑" panose="00000500000000000000" pitchFamily="2" charset="-122"/>
                  <a:sym typeface="Century Gothic" panose="020B0502020202020204" pitchFamily="34" charset="0"/>
                </a:endParaRPr>
              </a:p>
            </p:txBody>
          </p:sp>
          <p:sp>
            <p:nvSpPr>
              <p:cNvPr id="19" name="PA_矩形 14">
                <a:extLst>
                  <a:ext uri="{FF2B5EF4-FFF2-40B4-BE49-F238E27FC236}">
                    <a16:creationId xmlns:a16="http://schemas.microsoft.com/office/drawing/2014/main" id="{D83BA61F-B609-4B76-9BCF-03105D399C07}"/>
                  </a:ext>
                </a:extLst>
              </p:cNvPr>
              <p:cNvSpPr/>
              <p:nvPr>
                <p:custDataLst>
                  <p:tags r:id="rId2"/>
                </p:custDataLst>
              </p:nvPr>
            </p:nvSpPr>
            <p:spPr>
              <a:xfrm>
                <a:off x="6461326" y="1337212"/>
                <a:ext cx="9878927" cy="453567"/>
              </a:xfrm>
              <a:prstGeom prst="rect">
                <a:avLst/>
              </a:prstGeom>
            </p:spPr>
            <p:txBody>
              <a:bodyPr wrap="square">
                <a:spAutoFit/>
              </a:bodyPr>
              <a:lstStyle/>
              <a:p>
                <a:pPr algn="ctr" defTabSz="1758165">
                  <a:lnSpc>
                    <a:spcPct val="150000"/>
                  </a:lnSpc>
                </a:pPr>
                <a:endParaRPr lang="en-US" altLang="zh-CN" sz="1792" dirty="0">
                  <a:solidFill>
                    <a:schemeClr val="bg1"/>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7" name="文本框 16">
              <a:extLst>
                <a:ext uri="{FF2B5EF4-FFF2-40B4-BE49-F238E27FC236}">
                  <a16:creationId xmlns:a16="http://schemas.microsoft.com/office/drawing/2014/main" id="{8A2B0699-98D6-4039-A7B0-2DD80D0E759D}"/>
                </a:ext>
              </a:extLst>
            </p:cNvPr>
            <p:cNvSpPr txBox="1"/>
            <p:nvPr/>
          </p:nvSpPr>
          <p:spPr>
            <a:xfrm>
              <a:off x="-221" y="2851"/>
              <a:ext cx="5840" cy="4167"/>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a:t>
              </a:r>
            </a:p>
          </p:txBody>
        </p:sp>
      </p:grpSp>
      <p:sp>
        <p:nvSpPr>
          <p:cNvPr id="20" name="文本框 19">
            <a:extLst>
              <a:ext uri="{FF2B5EF4-FFF2-40B4-BE49-F238E27FC236}">
                <a16:creationId xmlns:a16="http://schemas.microsoft.com/office/drawing/2014/main" id="{9CF35A9A-B0F7-454E-9DAB-0A7F504ECF18}"/>
              </a:ext>
            </a:extLst>
          </p:cNvPr>
          <p:cNvSpPr txBox="1"/>
          <p:nvPr/>
        </p:nvSpPr>
        <p:spPr>
          <a:xfrm>
            <a:off x="5614937" y="4930441"/>
            <a:ext cx="11464165"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程序设计</a:t>
            </a:r>
          </a:p>
        </p:txBody>
      </p:sp>
      <p:pic>
        <p:nvPicPr>
          <p:cNvPr id="1034" name="Picture 10"/>
          <p:cNvPicPr>
            <a:picLocks noChangeArrowheads="1"/>
          </p:cNvPicPr>
          <p:nvPr/>
        </p:nvPicPr>
        <p:blipFill>
          <a:blip r:embed="rId6">
            <a:extLst>
              <a:ext uri="{28A0092B-C50C-407E-A947-70E740481C1C}">
                <a14:useLocalDpi xmlns:a14="http://schemas.microsoft.com/office/drawing/2010/main" val="0"/>
              </a:ext>
            </a:extLst>
          </a:blip>
          <a:srcRect/>
          <a:stretch/>
        </p:blipFill>
        <p:spPr bwMode="auto">
          <a:xfrm>
            <a:off x="14685351" y="2907115"/>
            <a:ext cx="5111875" cy="7331239"/>
          </a:xfrm>
          <a:prstGeom prst="rect">
            <a:avLst/>
          </a:prstGeom>
          <a:noFill/>
          <a:ln>
            <a:noFill/>
          </a:ln>
          <a:effectLst>
            <a:outerShdw blurRad="508000" dist="38100" dir="5400000" sx="105000" sy="105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randombar(horizontal)">
                                      <p:cBhvr>
                                        <p:cTn id="7" dur="500"/>
                                        <p:tgtEl>
                                          <p:spTgt spid="103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1D87D5F-4E0F-4C6A-9F2F-9E7E2445DD60}"/>
              </a:ext>
            </a:extLst>
          </p:cNvPr>
          <p:cNvSpPr txBox="1"/>
          <p:nvPr/>
        </p:nvSpPr>
        <p:spPr>
          <a:xfrm>
            <a:off x="4227752" y="1697159"/>
            <a:ext cx="11379200" cy="704740"/>
          </a:xfrm>
          <a:prstGeom prst="rect">
            <a:avLst/>
          </a:prstGeom>
          <a:noFill/>
        </p:spPr>
        <p:txBody>
          <a:bodyPr wrap="square">
            <a:spAutoFit/>
          </a:bodyPr>
          <a:lstStyle/>
          <a:p>
            <a:r>
              <a:rPr lang="zh-CN" altLang="en-US" sz="3982" dirty="0">
                <a:solidFill>
                  <a:schemeClr val="tx2">
                    <a:lumMod val="75000"/>
                  </a:schemeClr>
                </a:solidFill>
                <a:latin typeface="微软雅黑" panose="020B0503020204020204" pitchFamily="34" charset="-122"/>
                <a:ea typeface="微软雅黑" panose="020B0503020204020204" pitchFamily="34" charset="-122"/>
              </a:rPr>
              <a:t>此次课程设计所需程序结构如下图所示：</a:t>
            </a:r>
          </a:p>
        </p:txBody>
      </p:sp>
      <p:pic>
        <p:nvPicPr>
          <p:cNvPr id="5" name="图片 4" descr="程序设计">
            <a:extLst>
              <a:ext uri="{FF2B5EF4-FFF2-40B4-BE49-F238E27FC236}">
                <a16:creationId xmlns:a16="http://schemas.microsoft.com/office/drawing/2014/main" id="{98572AC3-349C-448C-9AF2-397A04927D31}"/>
              </a:ext>
            </a:extLst>
          </p:cNvPr>
          <p:cNvPicPr/>
          <p:nvPr/>
        </p:nvPicPr>
        <p:blipFill>
          <a:blip r:embed="rId2"/>
          <a:stretch>
            <a:fillRect/>
          </a:stretch>
        </p:blipFill>
        <p:spPr>
          <a:xfrm>
            <a:off x="2270349" y="4145680"/>
            <a:ext cx="18217702" cy="7265168"/>
          </a:xfrm>
          <a:prstGeom prst="rect">
            <a:avLst/>
          </a:prstGeom>
        </p:spPr>
      </p:pic>
      <p:sp>
        <p:nvSpPr>
          <p:cNvPr id="17" name="文本框 16">
            <a:extLst>
              <a:ext uri="{FF2B5EF4-FFF2-40B4-BE49-F238E27FC236}">
                <a16:creationId xmlns:a16="http://schemas.microsoft.com/office/drawing/2014/main" id="{9F043697-5B3F-4D64-BA0F-0797C1D6CF08}"/>
              </a:ext>
            </a:extLst>
          </p:cNvPr>
          <p:cNvSpPr txBox="1"/>
          <p:nvPr/>
        </p:nvSpPr>
        <p:spPr>
          <a:xfrm>
            <a:off x="1509881" y="1390752"/>
            <a:ext cx="7207863"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07.1</a:t>
            </a:r>
          </a:p>
        </p:txBody>
      </p:sp>
    </p:spTree>
    <p:extLst>
      <p:ext uri="{BB962C8B-B14F-4D97-AF65-F5344CB8AC3E}">
        <p14:creationId xmlns:p14="http://schemas.microsoft.com/office/powerpoint/2010/main" val="33240403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D2662AD-36C9-48F5-B56E-DAADE6BD5704}"/>
              </a:ext>
            </a:extLst>
          </p:cNvPr>
          <p:cNvPicPr>
            <a:picLocks noChangeAspect="1"/>
          </p:cNvPicPr>
          <p:nvPr/>
        </p:nvPicPr>
        <p:blipFill>
          <a:blip r:embed="rId2"/>
          <a:stretch>
            <a:fillRect/>
          </a:stretch>
        </p:blipFill>
        <p:spPr>
          <a:xfrm>
            <a:off x="4242412" y="1217953"/>
            <a:ext cx="6929893" cy="11209532"/>
          </a:xfrm>
          <a:prstGeom prst="rect">
            <a:avLst/>
          </a:prstGeom>
        </p:spPr>
      </p:pic>
      <p:sp>
        <p:nvSpPr>
          <p:cNvPr id="7" name="文本框 6">
            <a:extLst>
              <a:ext uri="{FF2B5EF4-FFF2-40B4-BE49-F238E27FC236}">
                <a16:creationId xmlns:a16="http://schemas.microsoft.com/office/drawing/2014/main" id="{51193319-5D12-4798-B26D-BB35D183F85A}"/>
              </a:ext>
            </a:extLst>
          </p:cNvPr>
          <p:cNvSpPr txBox="1"/>
          <p:nvPr/>
        </p:nvSpPr>
        <p:spPr>
          <a:xfrm>
            <a:off x="826653" y="559175"/>
            <a:ext cx="2784397" cy="1317557"/>
          </a:xfrm>
          <a:prstGeom prst="rect">
            <a:avLst/>
          </a:prstGeom>
          <a:noFill/>
        </p:spPr>
        <p:txBody>
          <a:bodyPr wrap="square" rtlCol="0">
            <a:spAutoFit/>
          </a:bodyPr>
          <a:lstStyle/>
          <a:p>
            <a:r>
              <a:rPr lang="en-US" altLang="zh-CN" sz="7965"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07.2</a:t>
            </a:r>
          </a:p>
        </p:txBody>
      </p:sp>
      <p:pic>
        <p:nvPicPr>
          <p:cNvPr id="3" name="图片 2">
            <a:extLst>
              <a:ext uri="{FF2B5EF4-FFF2-40B4-BE49-F238E27FC236}">
                <a16:creationId xmlns:a16="http://schemas.microsoft.com/office/drawing/2014/main" id="{68FEAFE1-7465-48F0-8042-245E00CA2C81}"/>
              </a:ext>
            </a:extLst>
          </p:cNvPr>
          <p:cNvPicPr>
            <a:picLocks noChangeAspect="1"/>
          </p:cNvPicPr>
          <p:nvPr/>
        </p:nvPicPr>
        <p:blipFill>
          <a:blip r:embed="rId3"/>
          <a:stretch>
            <a:fillRect/>
          </a:stretch>
        </p:blipFill>
        <p:spPr>
          <a:xfrm>
            <a:off x="11803667" y="1876732"/>
            <a:ext cx="10059614" cy="9303743"/>
          </a:xfrm>
          <a:prstGeom prst="rect">
            <a:avLst/>
          </a:prstGeom>
        </p:spPr>
      </p:pic>
    </p:spTree>
    <p:extLst>
      <p:ext uri="{BB962C8B-B14F-4D97-AF65-F5344CB8AC3E}">
        <p14:creationId xmlns:p14="http://schemas.microsoft.com/office/powerpoint/2010/main" val="19411381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rcRect/>
          <a:stretch/>
        </p:blipFill>
        <p:spPr>
          <a:xfrm>
            <a:off x="3639944" y="28448"/>
            <a:ext cx="19138393" cy="12912844"/>
          </a:xfrm>
          <a:prstGeom prst="rect">
            <a:avLst/>
          </a:prstGeom>
          <a:blipFill>
            <a:blip r:embed="rId3"/>
            <a:stretch>
              <a:fillRect/>
            </a:stretch>
          </a:blipFill>
        </p:spPr>
      </p:pic>
      <p:sp>
        <p:nvSpPr>
          <p:cNvPr id="2" name="矩形 1"/>
          <p:cNvSpPr/>
          <p:nvPr/>
        </p:nvSpPr>
        <p:spPr>
          <a:xfrm>
            <a:off x="1" y="5134"/>
            <a:ext cx="9443218" cy="1291284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4" name="组合 3">
            <a:extLst>
              <a:ext uri="{FF2B5EF4-FFF2-40B4-BE49-F238E27FC236}">
                <a16:creationId xmlns:a16="http://schemas.microsoft.com/office/drawing/2014/main" id="{D9FA6609-809A-456D-8640-20444B2259D2}"/>
              </a:ext>
            </a:extLst>
          </p:cNvPr>
          <p:cNvGrpSpPr/>
          <p:nvPr/>
        </p:nvGrpSpPr>
        <p:grpSpPr>
          <a:xfrm>
            <a:off x="718056" y="4926949"/>
            <a:ext cx="8725163" cy="2634285"/>
            <a:chOff x="1848627" y="4461436"/>
            <a:chExt cx="8725163" cy="2634285"/>
          </a:xfrm>
        </p:grpSpPr>
        <p:sp>
          <p:nvSpPr>
            <p:cNvPr id="10" name="文本框 9">
              <a:extLst>
                <a:ext uri="{FF2B5EF4-FFF2-40B4-BE49-F238E27FC236}">
                  <a16:creationId xmlns:a16="http://schemas.microsoft.com/office/drawing/2014/main" id="{7FF7EE9A-F437-4C15-879E-EDCFAD3CCE89}"/>
                </a:ext>
              </a:extLst>
            </p:cNvPr>
            <p:cNvSpPr txBox="1"/>
            <p:nvPr/>
          </p:nvSpPr>
          <p:spPr>
            <a:xfrm>
              <a:off x="5614938" y="4930441"/>
              <a:ext cx="4958852" cy="1440121"/>
            </a:xfrm>
            <a:prstGeom prst="rect">
              <a:avLst/>
            </a:prstGeom>
            <a:noFill/>
          </p:spPr>
          <p:txBody>
            <a:bodyPr wrap="square">
              <a:spAutoFit/>
            </a:bodyPr>
            <a:lstStyle/>
            <a:p>
              <a:r>
                <a:rPr lang="zh-CN" altLang="en-US" sz="8761" dirty="0">
                  <a:solidFill>
                    <a:srgbClr val="323B43"/>
                  </a:solidFill>
                  <a:latin typeface="微软雅黑" panose="020B0503020204020204" pitchFamily="34" charset="-122"/>
                  <a:ea typeface="微软雅黑" panose="020B0503020204020204" pitchFamily="34" charset="-122"/>
                </a:rPr>
                <a:t>结论</a:t>
              </a:r>
              <a:r>
                <a:rPr lang="zh-CN" altLang="en-US" sz="8761" dirty="0">
                  <a:latin typeface="微软雅黑" panose="020B0503020204020204" pitchFamily="34" charset="-122"/>
                  <a:ea typeface="微软雅黑" panose="020B0503020204020204" pitchFamily="34" charset="-122"/>
                </a:rPr>
                <a:t>分析</a:t>
              </a:r>
            </a:p>
          </p:txBody>
        </p:sp>
        <p:sp>
          <p:nvSpPr>
            <p:cNvPr id="11" name="文本框 10">
              <a:extLst>
                <a:ext uri="{FF2B5EF4-FFF2-40B4-BE49-F238E27FC236}">
                  <a16:creationId xmlns:a16="http://schemas.microsoft.com/office/drawing/2014/main" id="{FBC1A99E-46BD-4993-B029-D480020484C3}"/>
                </a:ext>
              </a:extLst>
            </p:cNvPr>
            <p:cNvSpPr txBox="1"/>
            <p:nvPr/>
          </p:nvSpPr>
          <p:spPr>
            <a:xfrm>
              <a:off x="1848627" y="4461436"/>
              <a:ext cx="3691991" cy="2634285"/>
            </a:xfrm>
            <a:prstGeom prst="rect">
              <a:avLst/>
            </a:prstGeom>
            <a:noFill/>
          </p:spPr>
          <p:txBody>
            <a:bodyPr wrap="square" rtlCol="0">
              <a:spAutoFit/>
            </a:bodyPr>
            <a:lstStyle/>
            <a:p>
              <a:r>
                <a:rPr lang="en-US" altLang="zh-CN" sz="16527"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08.</a:t>
              </a:r>
            </a:p>
          </p:txBody>
        </p:sp>
      </p:grpSp>
    </p:spTree>
    <p:extLst>
      <p:ext uri="{BB962C8B-B14F-4D97-AF65-F5344CB8AC3E}">
        <p14:creationId xmlns:p14="http://schemas.microsoft.com/office/powerpoint/2010/main" val="4266541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661678"/>
            <a:ext cx="4775221" cy="1591085"/>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课题选择</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grpSp>
        <p:nvGrpSpPr>
          <p:cNvPr id="2" name="组合 1">
            <a:extLst>
              <a:ext uri="{FF2B5EF4-FFF2-40B4-BE49-F238E27FC236}">
                <a16:creationId xmlns:a16="http://schemas.microsoft.com/office/drawing/2014/main" id="{D7F35C67-E80A-43C9-AD7A-AB0530F4B626}"/>
              </a:ext>
            </a:extLst>
          </p:cNvPr>
          <p:cNvGrpSpPr/>
          <p:nvPr/>
        </p:nvGrpSpPr>
        <p:grpSpPr>
          <a:xfrm>
            <a:off x="-442" y="0"/>
            <a:ext cx="7091497" cy="12923520"/>
            <a:chOff x="-442" y="12246"/>
            <a:chExt cx="7091497" cy="12760906"/>
          </a:xfrm>
        </p:grpSpPr>
        <p:pic>
          <p:nvPicPr>
            <p:cNvPr id="9" name="图片 8"/>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2" name="矩形 11"/>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PA_矩形 21">
            <a:extLst>
              <a:ext uri="{FF2B5EF4-FFF2-40B4-BE49-F238E27FC236}">
                <a16:creationId xmlns:a16="http://schemas.microsoft.com/office/drawing/2014/main" id="{109D6F77-0B97-4CA5-8260-321A5A671223}"/>
              </a:ext>
            </a:extLst>
          </p:cNvPr>
          <p:cNvSpPr/>
          <p:nvPr>
            <p:custDataLst>
              <p:tags r:id="rId1"/>
            </p:custDataLst>
          </p:nvPr>
        </p:nvSpPr>
        <p:spPr>
          <a:xfrm>
            <a:off x="8786639" y="3308439"/>
            <a:ext cx="12245916" cy="6824497"/>
          </a:xfrm>
          <a:prstGeom prst="rect">
            <a:avLst/>
          </a:prstGeom>
        </p:spPr>
        <p:txBody>
          <a:bodyPr wrap="square">
            <a:spAutoFit/>
          </a:bodyPr>
          <a:lstStyle/>
          <a:p>
            <a:pPr indent="1517294">
              <a:lnSpc>
                <a:spcPct val="150000"/>
              </a:lnSpc>
              <a:extLst>
                <a:ext uri="{35155182-B16C-46BC-9424-99874614C6A1}">
                  <wpsdc:indentchars xmlns="" xmlns:wpsdc="http://www.wps.cn/officeDocument/2017/drawingmlCustomData" val="200" checksum="2673413110"/>
                </a:ext>
              </a:extLst>
            </a:pPr>
            <a:r>
              <a:rPr lang="en-US" altLang="zh-CN" sz="5974" dirty="0">
                <a:ln/>
                <a:solidFill>
                  <a:schemeClr val="tx2">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海洋测绘2018班一组选择课题一“某海域声速分布及传播特性分析”作为此次课程设计研究对象，并确定我国南海部分区域为研究海域，对课题中七个问题进行讨论研究</a:t>
            </a:r>
            <a:r>
              <a:rPr lang="en-US" altLang="zh-CN" sz="5974"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Century Gothic" panose="020B050202020202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615795"/>
            <a:ext cx="15013568" cy="11697626"/>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、通过经验观测分析，表面层声速主要取决于随海深增加的压力</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故声速可能出现微弱的增加；跃变层声速主要受温度控制</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声速随温度降低而减小，该深度区域内声速随深度增加减小；深海等温层声速随着压力的增加而提升，出现正声速梯度。在负主跃层和深海等温层之间会出现一个声速最小的水层，深度大于一定范围内声速的变化慢慢趋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，而后减小，但由于从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浮标获取数据最大深度限制所以只能观察到深海等温层的一小部分变化。</a:t>
            </a:r>
          </a:p>
          <a:p>
            <a:pPr>
              <a:lnSpc>
                <a:spcPct val="20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同一深度的声速随时间的变化大体呈现出年周期性，而不同的声速剖面层在这一年的周期内有着不同的变化。通过观察图像还可发现随着深度的增加，声速在一年内的变化量值越来越小，特别是到了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1500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米，一年内声速的差距更小。可以看出声速的变化主要集中在混合层和跃变层深度较浅部分，而且呈现出了季节性的变化。</a:t>
            </a:r>
          </a:p>
        </p:txBody>
      </p:sp>
      <p:grpSp>
        <p:nvGrpSpPr>
          <p:cNvPr id="8" name="组合 7">
            <a:extLst>
              <a:ext uri="{FF2B5EF4-FFF2-40B4-BE49-F238E27FC236}">
                <a16:creationId xmlns:a16="http://schemas.microsoft.com/office/drawing/2014/main" id="{D2CB80B3-838F-45DE-9DE2-0E3692824BBD}"/>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0D58F8AC-ACCD-4959-90E1-25A2D95D92B4}"/>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AAE81C8B-030A-4384-AE19-12D5CB30D7D6}"/>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6834011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3" y="2104664"/>
            <a:ext cx="15013568" cy="7888891"/>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、通过经验正交函数分析，得到</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EOF </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各模态方差贡献率和累计方差贡献率，前六个方差的贡献率可达到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94.92%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，可以完全反映出海区内声速剖面的主要变化。从时间函数可以看出，第一模态具有明显的年周期变化特征：正值一般在每年的</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5-10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月，最大值位于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9-10</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11-4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月为负值，最小值位于</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月，与季节变换对应较好，春季、夏季海洋升温，声速不断增大，秋季、冬季声速逐渐减小，主要是受海洋混合层季节变化的影响。 第二模态时间函数也呈现出一定年周期变化，与第一模态时间函数具有明显的反向变化特征，峰值超前第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1-2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月。第</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模态空间函数不同于前两个模态以及</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4-6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模态时间函数都比较复杂，没有明显的周期变化。</a:t>
            </a:r>
          </a:p>
        </p:txBody>
      </p:sp>
      <p:grpSp>
        <p:nvGrpSpPr>
          <p:cNvPr id="8" name="组合 7">
            <a:extLst>
              <a:ext uri="{FF2B5EF4-FFF2-40B4-BE49-F238E27FC236}">
                <a16:creationId xmlns:a16="http://schemas.microsoft.com/office/drawing/2014/main" id="{63857077-A664-4519-929C-D7DA23473776}"/>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ADB88857-2747-4A05-B1BF-44CB9D13E4F2}"/>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EA75A318-982E-4596-BC54-0A9C449C76E0}"/>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3964794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6" name="文本框 15">
            <a:extLst>
              <a:ext uri="{FF2B5EF4-FFF2-40B4-BE49-F238E27FC236}">
                <a16:creationId xmlns:a16="http://schemas.microsoft.com/office/drawing/2014/main" id="{68E7E5B6-B6F3-4442-81D7-7EC5814F65FA}"/>
              </a:ext>
            </a:extLst>
          </p:cNvPr>
          <p:cNvSpPr txBox="1"/>
          <p:nvPr/>
        </p:nvSpPr>
        <p:spPr>
          <a:xfrm>
            <a:off x="5189062" y="3351159"/>
            <a:ext cx="15243621" cy="6226897"/>
          </a:xfrm>
          <a:prstGeom prst="rect">
            <a:avLst/>
          </a:prstGeom>
          <a:noFill/>
        </p:spPr>
        <p:txBody>
          <a:bodyPr wrap="square">
            <a:spAutoFit/>
          </a:bodyPr>
          <a:lstStyle/>
          <a:p>
            <a:pPr>
              <a:lnSpc>
                <a:spcPct val="150000"/>
              </a:lnSpc>
            </a:pPr>
            <a:r>
              <a:rPr lang="en-US" altLang="zh-CN" sz="54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、通过该海域声传播特性分析可知，当接收器深度位于南海深海海底附近而声源深度较浅时，直达声区水平宽度可达</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０ｋｍ，传播损失相对影区来说较小，有利于水下声源探测；直达声区的直达波与海底－海面反射波的到达时延差随着收发距离的增大单调减小，可被用于水下声源距离估计。最大声传播损失约为 </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85 dB</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。与接收深度较浅处相比，大深度处深海会聚区和影区位置不同。在深海远程声传播过程中，随着水平距离的增加，会聚区展宽。</a:t>
            </a:r>
          </a:p>
        </p:txBody>
      </p:sp>
      <p:grpSp>
        <p:nvGrpSpPr>
          <p:cNvPr id="8" name="组合 7">
            <a:extLst>
              <a:ext uri="{FF2B5EF4-FFF2-40B4-BE49-F238E27FC236}">
                <a16:creationId xmlns:a16="http://schemas.microsoft.com/office/drawing/2014/main" id="{D7E61619-14A2-4026-9854-18405C9597F2}"/>
              </a:ext>
            </a:extLst>
          </p:cNvPr>
          <p:cNvGrpSpPr/>
          <p:nvPr/>
        </p:nvGrpSpPr>
        <p:grpSpPr>
          <a:xfrm>
            <a:off x="0" y="-152400"/>
            <a:ext cx="4014878" cy="13217236"/>
            <a:chOff x="0" y="12246"/>
            <a:chExt cx="4014878" cy="12760906"/>
          </a:xfrm>
        </p:grpSpPr>
        <p:sp>
          <p:nvSpPr>
            <p:cNvPr id="9" name="矩形 8">
              <a:extLst>
                <a:ext uri="{FF2B5EF4-FFF2-40B4-BE49-F238E27FC236}">
                  <a16:creationId xmlns:a16="http://schemas.microsoft.com/office/drawing/2014/main" id="{DCCD0D78-44E7-4B29-8805-6ADA72337139}"/>
                </a:ext>
              </a:extLst>
            </p:cNvPr>
            <p:cNvSpPr/>
            <p:nvPr/>
          </p:nvSpPr>
          <p:spPr>
            <a:xfrm>
              <a:off x="2555769" y="28448"/>
              <a:ext cx="1459109" cy="12744704"/>
            </a:xfrm>
            <a:prstGeom prst="rect">
              <a:avLst/>
            </a:prstGeom>
            <a:solidFill>
              <a:srgbClr val="00A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0" name="图片 9">
              <a:extLst>
                <a:ext uri="{FF2B5EF4-FFF2-40B4-BE49-F238E27FC236}">
                  <a16:creationId xmlns:a16="http://schemas.microsoft.com/office/drawing/2014/main" id="{3518CD17-98E6-4ACE-8896-2E15D59C32AB}"/>
                </a:ext>
              </a:extLst>
            </p:cNvPr>
            <p:cNvPicPr>
              <a:picLocks noChangeAspect="1"/>
            </p:cNvPicPr>
            <p:nvPr/>
          </p:nvPicPr>
          <p:blipFill rotWithShape="1">
            <a:blip r:embed="rId4">
              <a:extLst>
                <a:ext uri="{28A0092B-C50C-407E-A947-70E740481C1C}">
                  <a14:useLocalDpi xmlns:a14="http://schemas.microsoft.com/office/drawing/2010/main" val="0"/>
                </a:ext>
              </a:extLst>
            </a:blip>
            <a:srcRect l="20422" r="38050" b="127"/>
            <a:stretch/>
          </p:blipFill>
          <p:spPr>
            <a:xfrm>
              <a:off x="0" y="12246"/>
              <a:ext cx="2977557" cy="12744704"/>
            </a:xfrm>
            <a:prstGeom prst="rect">
              <a:avLst/>
            </a:prstGeom>
          </p:spPr>
        </p:pic>
      </p:grpSp>
    </p:spTree>
    <p:extLst>
      <p:ext uri="{BB962C8B-B14F-4D97-AF65-F5344CB8AC3E}">
        <p14:creationId xmlns:p14="http://schemas.microsoft.com/office/powerpoint/2010/main" val="27703372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2" name="组合 1">
            <a:extLst>
              <a:ext uri="{FF2B5EF4-FFF2-40B4-BE49-F238E27FC236}">
                <a16:creationId xmlns:a16="http://schemas.microsoft.com/office/drawing/2014/main" id="{8E189254-6641-4599-BF88-FC21A4043915}"/>
              </a:ext>
            </a:extLst>
          </p:cNvPr>
          <p:cNvGrpSpPr/>
          <p:nvPr/>
        </p:nvGrpSpPr>
        <p:grpSpPr>
          <a:xfrm>
            <a:off x="8400603" y="434286"/>
            <a:ext cx="5957195" cy="1440121"/>
            <a:chOff x="6728028" y="317908"/>
            <a:chExt cx="5957195" cy="1440121"/>
          </a:xfrm>
        </p:grpSpPr>
        <p:sp>
          <p:nvSpPr>
            <p:cNvPr id="32" name="文本框 31">
              <a:extLst>
                <a:ext uri="{FF2B5EF4-FFF2-40B4-BE49-F238E27FC236}">
                  <a16:creationId xmlns:a16="http://schemas.microsoft.com/office/drawing/2014/main" id="{50566E44-7DF4-43A0-ADB7-01A2EDF990AD}"/>
                </a:ext>
              </a:extLst>
            </p:cNvPr>
            <p:cNvSpPr txBox="1"/>
            <p:nvPr/>
          </p:nvSpPr>
          <p:spPr>
            <a:xfrm>
              <a:off x="6728028" y="317908"/>
              <a:ext cx="2593812" cy="1440121"/>
            </a:xfrm>
            <a:prstGeom prst="rect">
              <a:avLst/>
            </a:prstGeom>
            <a:noFill/>
          </p:spPr>
          <p:txBody>
            <a:bodyPr wrap="square" rtlCol="0">
              <a:spAutoFit/>
            </a:bodyPr>
            <a:lstStyle/>
            <a:p>
              <a:r>
                <a:rPr lang="en-US" altLang="zh-CN" sz="876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09.</a:t>
              </a:r>
            </a:p>
          </p:txBody>
        </p:sp>
        <p:sp>
          <p:nvSpPr>
            <p:cNvPr id="33" name="文本框 32">
              <a:extLst>
                <a:ext uri="{FF2B5EF4-FFF2-40B4-BE49-F238E27FC236}">
                  <a16:creationId xmlns:a16="http://schemas.microsoft.com/office/drawing/2014/main" id="{8D1EC43F-8593-431D-8549-B0E427C44650}"/>
                </a:ext>
              </a:extLst>
            </p:cNvPr>
            <p:cNvSpPr txBox="1"/>
            <p:nvPr/>
          </p:nvSpPr>
          <p:spPr>
            <a:xfrm>
              <a:off x="9062077" y="516966"/>
              <a:ext cx="3623146" cy="1103072"/>
            </a:xfrm>
            <a:prstGeom prst="rect">
              <a:avLst/>
            </a:prstGeom>
            <a:noFill/>
          </p:spPr>
          <p:txBody>
            <a:bodyPr wrap="square">
              <a:spAutoFit/>
            </a:bodyPr>
            <a:lstStyle/>
            <a:p>
              <a:r>
                <a:rPr lang="zh-CN" altLang="en-US" sz="6571" dirty="0">
                  <a:solidFill>
                    <a:schemeClr val="tx2">
                      <a:lumMod val="75000"/>
                    </a:schemeClr>
                  </a:solidFill>
                  <a:latin typeface="微软雅黑" panose="020B0503020204020204" pitchFamily="34" charset="-122"/>
                  <a:ea typeface="微软雅黑" panose="020B0503020204020204" pitchFamily="34" charset="-122"/>
                </a:rPr>
                <a:t>参考文献</a:t>
              </a:r>
              <a:endParaRPr lang="en-US" altLang="zh-CN" sz="6571" dirty="0">
                <a:solidFill>
                  <a:schemeClr val="tx2">
                    <a:lumMod val="75000"/>
                  </a:schemeClr>
                </a:solidFill>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93523C4-B37D-4968-83CD-FBD302DD1E76}"/>
              </a:ext>
            </a:extLst>
          </p:cNvPr>
          <p:cNvSpPr txBox="1"/>
          <p:nvPr/>
        </p:nvSpPr>
        <p:spPr>
          <a:xfrm>
            <a:off x="2218574" y="2533990"/>
            <a:ext cx="18321251" cy="9079409"/>
          </a:xfrm>
          <a:prstGeom prst="rect">
            <a:avLst/>
          </a:prstGeom>
          <a:noFill/>
        </p:spPr>
        <p:txBody>
          <a:bodyPr wrap="square">
            <a:spAutoFit/>
          </a:bodyPr>
          <a:lstStyle/>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王辉赞</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浮标温盐剖面观测资料的质量控制技术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地球物理学报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2012(2).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彭朝晖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张仁和</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数据的声速剖面质量控制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中国声学学会全国声学学术会议</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2006.</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余立中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张少永</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商红梅</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我国</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浮标的设计与研究</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海洋技术学报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2005(02):124-132.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吴碧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陈长安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林龙</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Analysis of applicable scope of empirical equation for sound velocity%</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声速经验公式的适用范围分析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声学技术</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000(006):504-507.</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张伟涛</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王辉瓒</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基于</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Argo</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观测资料的南海北部海域声速场时空特征分析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海洋通报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2013, 032(003):275-280.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黄建冲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黄企洲</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南海东北部海区声速分布特征</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热带海洋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1986(02):69-74.</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陈汉权</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南海深海区的海水声速特性</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南海研究与开发</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1999(1):24-30.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王文杰</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刘宇迪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亓晨</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等</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南海声速跃层分类及其季节变化</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海洋科学</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2014, 38(8):82-93.</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王梦圆</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李整林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吴双林</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秦继兴</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余炎欣</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深海大深度声传播特性及直达声区水下声源距离估计</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声学学报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,2019,44(05):905-912.</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张旭</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张永刚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张健雪</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董楠</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一种新的声速剖面结构参数化方法</a:t>
            </a:r>
            <a:r>
              <a:rPr lang="en-US" altLang="zh-CN" sz="2800" dirty="0">
                <a:solidFill>
                  <a:schemeClr val="tx2">
                    <a:lumMod val="75000"/>
                  </a:schemeClr>
                </a:solidFill>
                <a:latin typeface="华文仿宋" panose="02010600040101010101" pitchFamily="2" charset="-122"/>
                <a:ea typeface="华文仿宋" panose="02010600040101010101" pitchFamily="2" charset="-122"/>
              </a:rPr>
              <a:t>[J].</a:t>
            </a:r>
            <a:r>
              <a:rPr lang="zh-CN" altLang="en-US" sz="2800" dirty="0">
                <a:solidFill>
                  <a:schemeClr val="tx2">
                    <a:lumMod val="75000"/>
                  </a:schemeClr>
                </a:solidFill>
                <a:latin typeface="华文仿宋" panose="02010600040101010101" pitchFamily="2" charset="-122"/>
                <a:ea typeface="华文仿宋" panose="02010600040101010101" pitchFamily="2" charset="-122"/>
              </a:rPr>
              <a:t>海洋学报</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中文版</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),2011,33(05):54-60.</a:t>
            </a:r>
          </a:p>
          <a:p>
            <a:pPr marL="457200" indent="-457200">
              <a:lnSpc>
                <a:spcPct val="150000"/>
              </a:lnSpc>
              <a:buFont typeface="Wingdings" panose="05000000000000000000" pitchFamily="2" charset="2"/>
              <a:buChar char="l"/>
            </a:pPr>
            <a:r>
              <a:rPr lang="zh-CN" altLang="en-US" sz="2800" dirty="0">
                <a:solidFill>
                  <a:schemeClr val="tx2">
                    <a:lumMod val="75000"/>
                  </a:schemeClr>
                </a:solidFill>
                <a:latin typeface="华文仿宋" panose="02010600040101010101" pitchFamily="2" charset="-122"/>
                <a:ea typeface="华文仿宋" panose="02010600040101010101" pitchFamily="2" charset="-122"/>
              </a:rPr>
              <a:t>鹿力成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南海声传播实验建模分析</a:t>
            </a:r>
            <a:r>
              <a:rPr lang="en-US" altLang="zh-CN" sz="2800" dirty="0">
                <a:solidFill>
                  <a:schemeClr val="tx2">
                    <a:lumMod val="75000"/>
                  </a:schemeClr>
                </a:solidFill>
                <a:latin typeface="华文仿宋" panose="02010600040101010101" pitchFamily="2" charset="-122"/>
                <a:ea typeface="华文仿宋" panose="02010600040101010101" pitchFamily="2" charset="-122"/>
              </a:rPr>
              <a:t>[C]. </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a:t>
            </a:r>
            <a:r>
              <a:rPr lang="zh-CN" altLang="en-US" sz="2800" dirty="0">
                <a:solidFill>
                  <a:schemeClr val="tx2">
                    <a:lumMod val="75000"/>
                  </a:schemeClr>
                </a:solidFill>
                <a:latin typeface="华文仿宋" panose="02010600040101010101" pitchFamily="2" charset="-122"/>
                <a:ea typeface="华文仿宋" panose="02010600040101010101" pitchFamily="2" charset="-122"/>
              </a:rPr>
              <a:t>年青年学术会议论文集（下）</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中国声学学会青年工作委员会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a:t>
            </a:r>
            <a:r>
              <a:rPr lang="zh-CN" altLang="en-US" sz="2800" dirty="0">
                <a:solidFill>
                  <a:schemeClr val="tx2">
                    <a:lumMod val="75000"/>
                  </a:schemeClr>
                </a:solidFill>
                <a:latin typeface="华文仿宋" panose="02010600040101010101" pitchFamily="2" charset="-122"/>
                <a:ea typeface="华文仿宋" panose="02010600040101010101" pitchFamily="2" charset="-122"/>
              </a:rPr>
              <a:t>中国声学学会</a:t>
            </a:r>
            <a:r>
              <a:rPr lang="en-US" altLang="zh-CN" sz="2800" dirty="0">
                <a:solidFill>
                  <a:schemeClr val="tx2">
                    <a:lumMod val="75000"/>
                  </a:schemeClr>
                </a:solidFill>
                <a:latin typeface="华文仿宋" panose="02010600040101010101" pitchFamily="2" charset="-122"/>
                <a:ea typeface="华文仿宋" panose="02010600040101010101" pitchFamily="2" charset="-122"/>
              </a:rPr>
              <a:t>,2007:51-52.</a:t>
            </a:r>
          </a:p>
        </p:txBody>
      </p:sp>
    </p:spTree>
  </p:cSld>
  <p:clrMapOvr>
    <a:masterClrMapping/>
  </p:clrMapOvr>
  <mc:AlternateContent xmlns:mc="http://schemas.openxmlformats.org/markup-compatibility/2006" xmlns:p14="http://schemas.microsoft.com/office/powerpoint/2010/main">
    <mc:Choice Requires="p14">
      <p:transition spd="slow" p14:dur="15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844" y="0"/>
            <a:ext cx="22752711" cy="1280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图片 3" descr="图片包含 水, 户外, 海, 男人&#10;&#10;描述已自动生成">
            <a:extLst>
              <a:ext uri="{FF2B5EF4-FFF2-40B4-BE49-F238E27FC236}">
                <a16:creationId xmlns:a16="http://schemas.microsoft.com/office/drawing/2014/main" id="{B4B634A9-15A8-47C8-8EB3-F014893DFB7F}"/>
              </a:ext>
            </a:extLst>
          </p:cNvPr>
          <p:cNvPicPr>
            <a:picLocks noChangeAspect="1"/>
          </p:cNvPicPr>
          <p:nvPr/>
        </p:nvPicPr>
        <p:blipFill rotWithShape="1">
          <a:blip r:embed="rId3">
            <a:extLst>
              <a:ext uri="{28A0092B-C50C-407E-A947-70E740481C1C}">
                <a14:useLocalDpi xmlns:a14="http://schemas.microsoft.com/office/drawing/2010/main" val="0"/>
              </a:ext>
            </a:extLst>
          </a:blip>
          <a:srcRect t="15746"/>
          <a:stretch/>
        </p:blipFill>
        <p:spPr>
          <a:xfrm>
            <a:off x="20" y="2393"/>
            <a:ext cx="22758380" cy="12799207"/>
          </a:xfrm>
          <a:prstGeom prst="rect">
            <a:avLst/>
          </a:prstGeom>
        </p:spPr>
      </p:pic>
      <p:cxnSp>
        <p:nvCxnSpPr>
          <p:cNvPr id="25" name="直接连接符 24"/>
          <p:cNvCxnSpPr/>
          <p:nvPr/>
        </p:nvCxnSpPr>
        <p:spPr>
          <a:xfrm>
            <a:off x="934831" y="1181159"/>
            <a:ext cx="911128" cy="0"/>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6" name="文本框 5">
            <a:extLst>
              <a:ext uri="{FF2B5EF4-FFF2-40B4-BE49-F238E27FC236}">
                <a16:creationId xmlns:a16="http://schemas.microsoft.com/office/drawing/2014/main" id="{9C05415F-246F-4C55-8C00-C459D4912182}"/>
              </a:ext>
            </a:extLst>
          </p:cNvPr>
          <p:cNvSpPr txBox="1"/>
          <p:nvPr/>
        </p:nvSpPr>
        <p:spPr>
          <a:xfrm>
            <a:off x="4681219" y="3962400"/>
            <a:ext cx="13395959" cy="3770263"/>
          </a:xfrm>
          <a:prstGeom prst="rect">
            <a:avLst/>
          </a:prstGeom>
          <a:noFill/>
        </p:spPr>
        <p:txBody>
          <a:bodyPr wrap="square" rtlCol="0">
            <a:spAutoFit/>
          </a:bodyPr>
          <a:lstStyle/>
          <a:p>
            <a:r>
              <a:rPr lang="en-US" altLang="zh-CN"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rPr>
              <a:t>Thank you</a:t>
            </a:r>
            <a:endParaRPr lang="zh-CN" altLang="en-US" sz="23900" dirty="0">
              <a:solidFill>
                <a:schemeClr val="accent5">
                  <a:lumMod val="40000"/>
                  <a:lumOff val="60000"/>
                </a:schemeClr>
              </a:solidFill>
              <a:effectLst>
                <a:outerShdw blurRad="50800" dist="38100" dir="2700000" algn="tl" rotWithShape="0">
                  <a:prstClr val="black">
                    <a:alpha val="40000"/>
                  </a:prstClr>
                </a:outerShdw>
                <a:reflection blurRad="6350" stA="50000" endA="300" endPos="50000" dist="60007" dir="5400000" sy="-100000" algn="bl" rotWithShape="0"/>
              </a:effectLst>
              <a:latin typeface="DJB Chalk It Up" panose="02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0512980" y="3667216"/>
            <a:ext cx="1317173" cy="0"/>
          </a:xfrm>
          <a:prstGeom prst="lin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 name="TextBox 13"/>
          <p:cNvSpPr txBox="1"/>
          <p:nvPr/>
        </p:nvSpPr>
        <p:spPr>
          <a:xfrm>
            <a:off x="7699880" y="831390"/>
            <a:ext cx="6222192" cy="1548066"/>
          </a:xfrm>
          <a:prstGeom prst="rect">
            <a:avLst/>
          </a:prstGeom>
          <a:noFill/>
        </p:spPr>
        <p:txBody>
          <a:bodyPr wrap="square" rtlCol="0">
            <a:spAutoFit/>
          </a:bodyPr>
          <a:lstStyle/>
          <a:p>
            <a:pPr algn="r" defTabSz="1758165">
              <a:lnSpc>
                <a:spcPct val="150000"/>
              </a:lnSpc>
            </a:pPr>
            <a:r>
              <a:rPr lang="zh-CN" altLang="en-US" sz="7168" b="1" dirty="0">
                <a:solidFill>
                  <a:prstClr val="black">
                    <a:lumMod val="65000"/>
                    <a:lumOff val="35000"/>
                  </a:prstClr>
                </a:solidFill>
                <a:latin typeface="Century Gothic" panose="020B0502020202020204" pitchFamily="34" charset="0"/>
                <a:ea typeface="字魂58号-创中黑" panose="00000500000000000000" pitchFamily="2" charset="-122"/>
                <a:sym typeface="Century Gothic" panose="020B0502020202020204" pitchFamily="34" charset="0"/>
              </a:rPr>
              <a:t>课题内容叙述</a:t>
            </a:r>
            <a:endParaRPr lang="en-US" sz="7168" b="1" dirty="0">
              <a:solidFill>
                <a:srgbClr val="00A8A7"/>
              </a:solidFill>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
        <p:nvSpPr>
          <p:cNvPr id="11" name="文本框 10">
            <a:extLst>
              <a:ext uri="{FF2B5EF4-FFF2-40B4-BE49-F238E27FC236}">
                <a16:creationId xmlns:a16="http://schemas.microsoft.com/office/drawing/2014/main" id="{848AEB52-1396-4B47-B171-57ECC8491E21}"/>
              </a:ext>
            </a:extLst>
          </p:cNvPr>
          <p:cNvSpPr txBox="1"/>
          <p:nvPr/>
        </p:nvSpPr>
        <p:spPr>
          <a:xfrm>
            <a:off x="8366134" y="2948751"/>
            <a:ext cx="12146845" cy="7473393"/>
          </a:xfrm>
          <a:prstGeom prst="rect">
            <a:avLst/>
          </a:prstGeom>
          <a:noFill/>
        </p:spPr>
        <p:txBody>
          <a:bodyPr wrap="square">
            <a:spAutoFit/>
          </a:bodyPr>
          <a:lstStyle/>
          <a:p>
            <a:pPr>
              <a:lnSpc>
                <a:spcPct val="150000"/>
              </a:lnSpc>
            </a:pPr>
            <a:r>
              <a:rPr lang="zh-CN" altLang="en-US" sz="3600" dirty="0">
                <a:solidFill>
                  <a:schemeClr val="tx2">
                    <a:lumMod val="75000"/>
                  </a:schemeClr>
                </a:solidFill>
                <a:latin typeface="微软雅黑" panose="020B0503020204020204" pitchFamily="34" charset="-122"/>
                <a:ea typeface="微软雅黑" panose="020B0503020204020204" pitchFamily="34" charset="-122"/>
              </a:rPr>
              <a:t>针对课题某海域声速分布及传播特性分析，共对以下七个问题进行设计研究：</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1</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、调研</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ARGO</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浮标、温盐深剖面等公开数据库；</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2</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、选择某研究海域；</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3</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、编写温盐深数据解析程序；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4</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、编写并验证声速计算公式；</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5</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、计算该海域不同月份的声速分布特性；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6</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、根据声速分布特性，分析并撰写该海域的声传播特性；</a:t>
            </a:r>
          </a:p>
          <a:p>
            <a:pPr>
              <a:lnSpc>
                <a:spcPct val="150000"/>
              </a:lnSpc>
            </a:pPr>
            <a:r>
              <a:rPr lang="en-US" altLang="zh-CN" sz="3600" dirty="0">
                <a:solidFill>
                  <a:schemeClr val="tx2">
                    <a:lumMod val="75000"/>
                  </a:schemeClr>
                </a:solidFill>
                <a:latin typeface="微软雅黑" panose="020B0503020204020204" pitchFamily="34" charset="-122"/>
                <a:ea typeface="微软雅黑" panose="020B0503020204020204" pitchFamily="34" charset="-122"/>
              </a:rPr>
              <a:t>7</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、利用</a:t>
            </a:r>
            <a:r>
              <a:rPr lang="en-US" altLang="zh-CN" sz="3600" dirty="0">
                <a:solidFill>
                  <a:schemeClr val="tx2">
                    <a:lumMod val="75000"/>
                  </a:schemeClr>
                </a:solidFill>
                <a:latin typeface="微软雅黑" panose="020B0503020204020204" pitchFamily="34" charset="-122"/>
                <a:ea typeface="微软雅黑" panose="020B0503020204020204" pitchFamily="34" charset="-122"/>
              </a:rPr>
              <a:t>BELLHOP</a:t>
            </a:r>
            <a:r>
              <a:rPr lang="zh-CN" altLang="en-US" sz="3600" dirty="0">
                <a:solidFill>
                  <a:schemeClr val="tx2">
                    <a:lumMod val="75000"/>
                  </a:schemeClr>
                </a:solidFill>
                <a:latin typeface="微软雅黑" panose="020B0503020204020204" pitchFamily="34" charset="-122"/>
                <a:ea typeface="微软雅黑" panose="020B0503020204020204" pitchFamily="34" charset="-122"/>
              </a:rPr>
              <a:t>等工具箱，绘制典型声线；</a:t>
            </a:r>
          </a:p>
        </p:txBody>
      </p:sp>
      <p:grpSp>
        <p:nvGrpSpPr>
          <p:cNvPr id="8" name="组合 7">
            <a:extLst>
              <a:ext uri="{FF2B5EF4-FFF2-40B4-BE49-F238E27FC236}">
                <a16:creationId xmlns:a16="http://schemas.microsoft.com/office/drawing/2014/main" id="{57C17036-34BA-4690-913F-0086A69AF8A3}"/>
              </a:ext>
            </a:extLst>
          </p:cNvPr>
          <p:cNvGrpSpPr/>
          <p:nvPr/>
        </p:nvGrpSpPr>
        <p:grpSpPr>
          <a:xfrm>
            <a:off x="-442" y="0"/>
            <a:ext cx="7091497" cy="12923520"/>
            <a:chOff x="-442" y="12246"/>
            <a:chExt cx="7091497" cy="12760906"/>
          </a:xfrm>
        </p:grpSpPr>
        <p:pic>
          <p:nvPicPr>
            <p:cNvPr id="10" name="图片 9">
              <a:extLst>
                <a:ext uri="{FF2B5EF4-FFF2-40B4-BE49-F238E27FC236}">
                  <a16:creationId xmlns:a16="http://schemas.microsoft.com/office/drawing/2014/main" id="{C8F36D68-31FC-4A8C-8351-0B4B07FC16C8}"/>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442" y="12246"/>
              <a:ext cx="5632387" cy="12760906"/>
            </a:xfrm>
            <a:prstGeom prst="rect">
              <a:avLst/>
            </a:prstGeom>
          </p:spPr>
        </p:pic>
        <p:sp>
          <p:nvSpPr>
            <p:cNvPr id="13" name="矩形 12">
              <a:extLst>
                <a:ext uri="{FF2B5EF4-FFF2-40B4-BE49-F238E27FC236}">
                  <a16:creationId xmlns:a16="http://schemas.microsoft.com/office/drawing/2014/main" id="{89CF57F5-BDC8-4CFD-BE32-87F7DEA6E463}"/>
                </a:ext>
              </a:extLst>
            </p:cNvPr>
            <p:cNvSpPr/>
            <p:nvPr/>
          </p:nvSpPr>
          <p:spPr>
            <a:xfrm>
              <a:off x="5631946" y="12246"/>
              <a:ext cx="1459109" cy="12744704"/>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58165"/>
              <a:endParaRPr lang="zh-CN" altLang="en-US" sz="3460">
                <a:latin typeface="Century Gothic" panose="020B0502020202020204" pitchFamily="34" charset="0"/>
                <a:ea typeface="字魂58号-创中黑" panose="00000500000000000000" pitchFamily="2" charset="-122"/>
                <a:sym typeface="Century Gothic" panose="020B0502020202020204" pitchFamily="34" charset="0"/>
              </a:endParaRPr>
            </a:p>
          </p:txBody>
        </p:sp>
      </p:grpSp>
    </p:spTree>
    <p:extLst>
      <p:ext uri="{BB962C8B-B14F-4D97-AF65-F5344CB8AC3E}">
        <p14:creationId xmlns:p14="http://schemas.microsoft.com/office/powerpoint/2010/main" val="2577492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13" name="组合 12">
            <a:extLst>
              <a:ext uri="{FF2B5EF4-FFF2-40B4-BE49-F238E27FC236}">
                <a16:creationId xmlns:a16="http://schemas.microsoft.com/office/drawing/2014/main" id="{26B95931-C8C2-4DAF-87F6-400FA10B00CC}"/>
              </a:ext>
            </a:extLst>
          </p:cNvPr>
          <p:cNvGrpSpPr/>
          <p:nvPr/>
        </p:nvGrpSpPr>
        <p:grpSpPr>
          <a:xfrm>
            <a:off x="5568006" y="89771"/>
            <a:ext cx="11622388" cy="2313385"/>
            <a:chOff x="4674323" y="89771"/>
            <a:chExt cx="11622388"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3" y="525776"/>
                <a:ext cx="8667795" cy="1106805"/>
              </a:xfrm>
              <a:prstGeom prst="rect">
                <a:avLst/>
              </a:prstGeom>
              <a:noFill/>
            </p:spPr>
            <p:txBody>
              <a:bodyPr wrap="square" rtlCol="0">
                <a:spAutoFit/>
              </a:bodyPr>
              <a:lstStyle/>
              <a:p>
                <a:pPr algn="ctr"/>
                <a:r>
                  <a:rPr lang="zh-CN" altLang="en-US" sz="657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组内人员及分工</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4674323"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02.</a:t>
              </a:r>
            </a:p>
          </p:txBody>
        </p:sp>
      </p:grpSp>
      <p:sp>
        <p:nvSpPr>
          <p:cNvPr id="9" name="矩形: 圆角 8">
            <a:extLst>
              <a:ext uri="{FF2B5EF4-FFF2-40B4-BE49-F238E27FC236}">
                <a16:creationId xmlns:a16="http://schemas.microsoft.com/office/drawing/2014/main" id="{0859A692-11F3-42CD-B1F0-99A22062C977}"/>
              </a:ext>
            </a:extLst>
          </p:cNvPr>
          <p:cNvSpPr/>
          <p:nvPr/>
        </p:nvSpPr>
        <p:spPr>
          <a:xfrm>
            <a:off x="2080669"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李玲妃</a:t>
            </a:r>
          </a:p>
          <a:p>
            <a:pPr algn="ctr">
              <a:lnSpc>
                <a:spcPts val="65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张程欣 </a:t>
            </a:r>
            <a:endParaRPr lang="zh-CN" altLang="en-US"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6" name="矩形: 圆角 25">
            <a:extLst>
              <a:ext uri="{FF2B5EF4-FFF2-40B4-BE49-F238E27FC236}">
                <a16:creationId xmlns:a16="http://schemas.microsoft.com/office/drawing/2014/main" id="{B71B02B6-0386-4F96-8D65-0BF9A60A3589}"/>
              </a:ext>
            </a:extLst>
          </p:cNvPr>
          <p:cNvSpPr/>
          <p:nvPr/>
        </p:nvSpPr>
        <p:spPr>
          <a:xfrm>
            <a:off x="8399367"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孟怡君</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7" name="矩形: 圆角 26">
            <a:extLst>
              <a:ext uri="{FF2B5EF4-FFF2-40B4-BE49-F238E27FC236}">
                <a16:creationId xmlns:a16="http://schemas.microsoft.com/office/drawing/2014/main" id="{F8815117-4065-412D-AF85-855CEB5A934A}"/>
              </a:ext>
            </a:extLst>
          </p:cNvPr>
          <p:cNvSpPr/>
          <p:nvPr/>
        </p:nvSpPr>
        <p:spPr>
          <a:xfrm>
            <a:off x="14718065" y="3206008"/>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潘宗龙</a:t>
            </a:r>
            <a:endParaRPr lang="en-US" altLang="zh-CN" sz="48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zh-CN" sz="4800" dirty="0">
                <a:solidFill>
                  <a:schemeClr val="tx1"/>
                </a:solidFill>
                <a:latin typeface="微软雅黑" panose="020B0503020204020204" pitchFamily="34" charset="-122"/>
                <a:ea typeface="微软雅黑" panose="020B0503020204020204" pitchFamily="34" charset="-122"/>
              </a:rPr>
              <a:t>黄瑾</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28" name="矩形: 圆角 27">
            <a:extLst>
              <a:ext uri="{FF2B5EF4-FFF2-40B4-BE49-F238E27FC236}">
                <a16:creationId xmlns:a16="http://schemas.microsoft.com/office/drawing/2014/main" id="{491B9C14-41F0-4541-9303-446F3A9AE56E}"/>
              </a:ext>
            </a:extLst>
          </p:cNvPr>
          <p:cNvSpPr/>
          <p:nvPr/>
        </p:nvSpPr>
        <p:spPr>
          <a:xfrm>
            <a:off x="2080669"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潘宗龙</a:t>
            </a:r>
          </a:p>
          <a:p>
            <a:pPr algn="ctr"/>
            <a:endParaRPr lang="zh-CN" altLang="en-US" dirty="0"/>
          </a:p>
        </p:txBody>
      </p:sp>
      <p:sp>
        <p:nvSpPr>
          <p:cNvPr id="29" name="矩形: 圆角 28">
            <a:extLst>
              <a:ext uri="{FF2B5EF4-FFF2-40B4-BE49-F238E27FC236}">
                <a16:creationId xmlns:a16="http://schemas.microsoft.com/office/drawing/2014/main" id="{FE6FEAED-53AD-473B-BC9C-7AFF2783C5AB}"/>
              </a:ext>
            </a:extLst>
          </p:cNvPr>
          <p:cNvSpPr/>
          <p:nvPr/>
        </p:nvSpPr>
        <p:spPr>
          <a:xfrm>
            <a:off x="8399367"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黄瑾</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王凯选</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32" name="矩形: 圆角 31">
            <a:extLst>
              <a:ext uri="{FF2B5EF4-FFF2-40B4-BE49-F238E27FC236}">
                <a16:creationId xmlns:a16="http://schemas.microsoft.com/office/drawing/2014/main" id="{483F6A21-24A7-44D9-B422-CAAF36665379}"/>
              </a:ext>
            </a:extLst>
          </p:cNvPr>
          <p:cNvSpPr/>
          <p:nvPr/>
        </p:nvSpPr>
        <p:spPr>
          <a:xfrm>
            <a:off x="14718065" y="7842265"/>
            <a:ext cx="5376672" cy="3020565"/>
          </a:xfrm>
          <a:prstGeom prst="round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隋思成</a:t>
            </a:r>
          </a:p>
          <a:p>
            <a:pPr algn="ctr">
              <a:lnSpc>
                <a:spcPct val="150000"/>
              </a:lnSpc>
            </a:pPr>
            <a:r>
              <a:rPr lang="en-US" altLang="zh-CN" sz="4800" dirty="0">
                <a:solidFill>
                  <a:schemeClr val="tx1"/>
                </a:solidFill>
                <a:latin typeface="微软雅黑" panose="020B0503020204020204" pitchFamily="34" charset="-122"/>
                <a:ea typeface="微软雅黑" panose="020B0503020204020204" pitchFamily="34" charset="-122"/>
                <a:sym typeface="Century Gothic" panose="020B0502020202020204" pitchFamily="34" charset="0"/>
              </a:rPr>
              <a:t> 李玲妃 </a:t>
            </a:r>
            <a:endParaRPr lang="zh-CN" altLang="en-US" sz="4800" dirty="0">
              <a:solidFill>
                <a:schemeClr val="tx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5EC3258-BA38-4794-9373-95CE3B49BEA5}"/>
              </a:ext>
            </a:extLst>
          </p:cNvPr>
          <p:cNvSpPr txBox="1"/>
          <p:nvPr/>
        </p:nvSpPr>
        <p:spPr>
          <a:xfrm>
            <a:off x="3291677" y="6509181"/>
            <a:ext cx="2954655" cy="923330"/>
          </a:xfrm>
          <a:prstGeom prst="rect">
            <a:avLst/>
          </a:prstGeom>
          <a:noFill/>
        </p:spPr>
        <p:txBody>
          <a:bodyPr wrap="none" rtlCol="0">
            <a:spAutoFit/>
          </a:bodyPr>
          <a:lstStyle/>
          <a:p>
            <a:r>
              <a:rPr lang="zh-CN" altLang="en-US" sz="5400" dirty="0">
                <a:solidFill>
                  <a:schemeClr val="bg1"/>
                </a:solidFill>
              </a:rPr>
              <a:t>文献检索</a:t>
            </a:r>
          </a:p>
        </p:txBody>
      </p:sp>
      <p:sp>
        <p:nvSpPr>
          <p:cNvPr id="33" name="文本框 32">
            <a:extLst>
              <a:ext uri="{FF2B5EF4-FFF2-40B4-BE49-F238E27FC236}">
                <a16:creationId xmlns:a16="http://schemas.microsoft.com/office/drawing/2014/main" id="{17B7DDDC-1CDC-45E5-892F-EFC968477295}"/>
              </a:ext>
            </a:extLst>
          </p:cNvPr>
          <p:cNvSpPr txBox="1"/>
          <p:nvPr/>
        </p:nvSpPr>
        <p:spPr>
          <a:xfrm>
            <a:off x="9610375" y="6509181"/>
            <a:ext cx="2954655" cy="923330"/>
          </a:xfrm>
          <a:prstGeom prst="rect">
            <a:avLst/>
          </a:prstGeom>
          <a:noFill/>
        </p:spPr>
        <p:txBody>
          <a:bodyPr wrap="none" rtlCol="0">
            <a:spAutoFit/>
          </a:bodyPr>
          <a:lstStyle/>
          <a:p>
            <a:r>
              <a:rPr lang="zh-CN" altLang="en-US" sz="5400" dirty="0">
                <a:solidFill>
                  <a:schemeClr val="bg1"/>
                </a:solidFill>
              </a:rPr>
              <a:t>文档撰写</a:t>
            </a:r>
          </a:p>
        </p:txBody>
      </p:sp>
      <p:sp>
        <p:nvSpPr>
          <p:cNvPr id="34" name="文本框 33">
            <a:extLst>
              <a:ext uri="{FF2B5EF4-FFF2-40B4-BE49-F238E27FC236}">
                <a16:creationId xmlns:a16="http://schemas.microsoft.com/office/drawing/2014/main" id="{657C047B-C697-4BDD-A588-2879A1B310AB}"/>
              </a:ext>
            </a:extLst>
          </p:cNvPr>
          <p:cNvSpPr txBox="1"/>
          <p:nvPr/>
        </p:nvSpPr>
        <p:spPr>
          <a:xfrm>
            <a:off x="15929073" y="6509181"/>
            <a:ext cx="2954655" cy="923330"/>
          </a:xfrm>
          <a:prstGeom prst="rect">
            <a:avLst/>
          </a:prstGeom>
          <a:noFill/>
        </p:spPr>
        <p:txBody>
          <a:bodyPr wrap="none" rtlCol="0">
            <a:spAutoFit/>
          </a:bodyPr>
          <a:lstStyle/>
          <a:p>
            <a:r>
              <a:rPr lang="zh-CN" altLang="en-US" sz="5400" dirty="0">
                <a:solidFill>
                  <a:schemeClr val="bg1"/>
                </a:solidFill>
              </a:rPr>
              <a:t>代码编写</a:t>
            </a:r>
          </a:p>
        </p:txBody>
      </p:sp>
      <p:sp>
        <p:nvSpPr>
          <p:cNvPr id="35" name="文本框 34">
            <a:extLst>
              <a:ext uri="{FF2B5EF4-FFF2-40B4-BE49-F238E27FC236}">
                <a16:creationId xmlns:a16="http://schemas.microsoft.com/office/drawing/2014/main" id="{81C6260B-B4EB-4D30-834A-B5954B875407}"/>
              </a:ext>
            </a:extLst>
          </p:cNvPr>
          <p:cNvSpPr txBox="1"/>
          <p:nvPr/>
        </p:nvSpPr>
        <p:spPr>
          <a:xfrm>
            <a:off x="3196995" y="11252163"/>
            <a:ext cx="2954655" cy="923330"/>
          </a:xfrm>
          <a:prstGeom prst="rect">
            <a:avLst/>
          </a:prstGeom>
          <a:noFill/>
        </p:spPr>
        <p:txBody>
          <a:bodyPr wrap="none" rtlCol="0">
            <a:spAutoFit/>
          </a:bodyPr>
          <a:lstStyle/>
          <a:p>
            <a:r>
              <a:rPr lang="zh-CN" altLang="en-US" sz="5400" dirty="0">
                <a:solidFill>
                  <a:schemeClr val="bg1"/>
                </a:solidFill>
              </a:rPr>
              <a:t>课题设计</a:t>
            </a:r>
          </a:p>
        </p:txBody>
      </p:sp>
      <p:sp>
        <p:nvSpPr>
          <p:cNvPr id="37" name="文本框 36">
            <a:extLst>
              <a:ext uri="{FF2B5EF4-FFF2-40B4-BE49-F238E27FC236}">
                <a16:creationId xmlns:a16="http://schemas.microsoft.com/office/drawing/2014/main" id="{B56C88AB-04DD-4ECF-A3E6-ABBBD3C71463}"/>
              </a:ext>
            </a:extLst>
          </p:cNvPr>
          <p:cNvSpPr txBox="1"/>
          <p:nvPr/>
        </p:nvSpPr>
        <p:spPr>
          <a:xfrm>
            <a:off x="9610375" y="11252163"/>
            <a:ext cx="2954655" cy="923330"/>
          </a:xfrm>
          <a:prstGeom prst="rect">
            <a:avLst/>
          </a:prstGeom>
          <a:noFill/>
        </p:spPr>
        <p:txBody>
          <a:bodyPr wrap="none" rtlCol="0">
            <a:spAutoFit/>
          </a:bodyPr>
          <a:lstStyle/>
          <a:p>
            <a:r>
              <a:rPr lang="zh-CN" altLang="en-US" sz="5400" dirty="0">
                <a:solidFill>
                  <a:schemeClr val="bg1"/>
                </a:solidFill>
              </a:rPr>
              <a:t>总结报告</a:t>
            </a:r>
          </a:p>
        </p:txBody>
      </p:sp>
      <p:sp>
        <p:nvSpPr>
          <p:cNvPr id="38" name="文本框 37">
            <a:extLst>
              <a:ext uri="{FF2B5EF4-FFF2-40B4-BE49-F238E27FC236}">
                <a16:creationId xmlns:a16="http://schemas.microsoft.com/office/drawing/2014/main" id="{C4AEF3D2-D5B5-478E-AEBB-3EF6F8AAF22A}"/>
              </a:ext>
            </a:extLst>
          </p:cNvPr>
          <p:cNvSpPr txBox="1"/>
          <p:nvPr/>
        </p:nvSpPr>
        <p:spPr>
          <a:xfrm>
            <a:off x="15929073" y="11252163"/>
            <a:ext cx="2916183" cy="923330"/>
          </a:xfrm>
          <a:prstGeom prst="rect">
            <a:avLst/>
          </a:prstGeom>
          <a:noFill/>
        </p:spPr>
        <p:txBody>
          <a:bodyPr wrap="none" rtlCol="0">
            <a:spAutoFit/>
          </a:bodyPr>
          <a:lstStyle/>
          <a:p>
            <a:r>
              <a:rPr lang="en-US" altLang="zh-CN" sz="5400" dirty="0">
                <a:solidFill>
                  <a:schemeClr val="bg1"/>
                </a:solidFill>
              </a:rPr>
              <a:t>PPT</a:t>
            </a:r>
            <a:r>
              <a:rPr lang="zh-CN" altLang="en-US" sz="5400" dirty="0">
                <a:solidFill>
                  <a:schemeClr val="bg1"/>
                </a:solidFill>
              </a:rPr>
              <a:t>制作</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horizontal)">
                                      <p:cBhvr>
                                        <p:cTn id="16" dur="500"/>
                                        <p:tgtEl>
                                          <p:spTgt spid="3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500"/>
                                        <p:tgtEl>
                                          <p:spTgt spid="2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randombar(horizontal)">
                                      <p:cBhvr>
                                        <p:cTn id="25" dur="500"/>
                                        <p:tgtEl>
                                          <p:spTgt spid="3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randombar(horizontal)">
                                      <p:cBhvr>
                                        <p:cTn id="34" dur="500"/>
                                        <p:tgtEl>
                                          <p:spTgt spid="3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randombar(horizontal)">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animBg="1"/>
      <p:bldP spid="27" grpId="0" animBg="1"/>
      <p:bldP spid="28" grpId="0" animBg="1"/>
      <p:bldP spid="29" grpId="0" animBg="1"/>
      <p:bldP spid="32" grpId="0" animBg="1"/>
      <p:bldP spid="12" grpId="0"/>
      <p:bldP spid="33" grpId="0"/>
      <p:bldP spid="34" grpId="0"/>
      <p:bldP spid="35"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A_图片 4">
            <a:extLst>
              <a:ext uri="{FF2B5EF4-FFF2-40B4-BE49-F238E27FC236}">
                <a16:creationId xmlns:a16="http://schemas.microsoft.com/office/drawing/2014/main" id="{32D9898A-00BC-492B-8ECC-D5CBF4EC69E7}"/>
              </a:ext>
            </a:extLst>
          </p:cNvPr>
          <p:cNvPicPr>
            <a:picLocks/>
          </p:cNvPicPr>
          <p:nvPr>
            <p:custDataLst>
              <p:tags r:id="rId1"/>
            </p:custDataLst>
          </p:nvPr>
        </p:nvPicPr>
        <p:blipFill>
          <a:blip r:embed="rId6">
            <a:extLst>
              <a:ext uri="{28A0092B-C50C-407E-A947-70E740481C1C}">
                <a14:useLocalDpi xmlns:a14="http://schemas.microsoft.com/office/drawing/2010/main" val="0"/>
              </a:ext>
            </a:extLst>
          </a:blip>
          <a:srcRect/>
          <a:stretch/>
        </p:blipFill>
        <p:spPr>
          <a:xfrm>
            <a:off x="-12192" y="0"/>
            <a:ext cx="22825411" cy="12813792"/>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3" name="组合 2">
            <a:extLst>
              <a:ext uri="{FF2B5EF4-FFF2-40B4-BE49-F238E27FC236}">
                <a16:creationId xmlns:a16="http://schemas.microsoft.com/office/drawing/2014/main" id="{98C03C52-57DC-4106-AC83-343085E3F5D7}"/>
              </a:ext>
            </a:extLst>
          </p:cNvPr>
          <p:cNvGrpSpPr/>
          <p:nvPr/>
        </p:nvGrpSpPr>
        <p:grpSpPr>
          <a:xfrm>
            <a:off x="6862121" y="89771"/>
            <a:ext cx="10167661" cy="2313385"/>
            <a:chOff x="6129050" y="89771"/>
            <a:chExt cx="10167661" cy="2313385"/>
          </a:xfrm>
        </p:grpSpPr>
        <p:grpSp>
          <p:nvGrpSpPr>
            <p:cNvPr id="18" name="组合 17"/>
            <p:cNvGrpSpPr/>
            <p:nvPr/>
          </p:nvGrpSpPr>
          <p:grpSpPr>
            <a:xfrm>
              <a:off x="6461690" y="808087"/>
              <a:ext cx="9835021" cy="1401640"/>
              <a:chOff x="6490537" y="525776"/>
              <a:chExt cx="9878927" cy="1407897"/>
            </a:xfrm>
          </p:grpSpPr>
          <p:sp>
            <p:nvSpPr>
              <p:cNvPr id="30" name="PA_文本框 13"/>
              <p:cNvSpPr txBox="1"/>
              <p:nvPr>
                <p:custDataLst>
                  <p:tags r:id="rId2"/>
                </p:custDataLst>
              </p:nvPr>
            </p:nvSpPr>
            <p:spPr>
              <a:xfrm>
                <a:off x="7096102" y="525776"/>
                <a:ext cx="8868874" cy="1106805"/>
              </a:xfrm>
              <a:prstGeom prst="rect">
                <a:avLst/>
              </a:prstGeom>
              <a:noFill/>
            </p:spPr>
            <p:txBody>
              <a:bodyPr wrap="square" rtlCol="0">
                <a:spAutoFit/>
              </a:bodyPr>
              <a:lstStyle/>
              <a:p>
                <a:pPr algn="ct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协作平台</a:t>
                </a:r>
                <a:endParaRPr 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1" name="PA_矩形 14"/>
              <p:cNvSpPr/>
              <p:nvPr>
                <p:custDataLst>
                  <p:tags r:id="rId3"/>
                </p:custDataLst>
              </p:nvPr>
            </p:nvSpPr>
            <p:spPr>
              <a:xfrm>
                <a:off x="6490537" y="1480087"/>
                <a:ext cx="9878927" cy="453586"/>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36" name="文本框 35"/>
            <p:cNvSpPr txBox="1"/>
            <p:nvPr/>
          </p:nvSpPr>
          <p:spPr>
            <a:xfrm>
              <a:off x="6129050" y="89771"/>
              <a:ext cx="3725044" cy="2313385"/>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03.</a:t>
              </a:r>
            </a:p>
          </p:txBody>
        </p:sp>
      </p:grpSp>
      <p:sp>
        <p:nvSpPr>
          <p:cNvPr id="2" name="文本框 1">
            <a:extLst>
              <a:ext uri="{FF2B5EF4-FFF2-40B4-BE49-F238E27FC236}">
                <a16:creationId xmlns:a16="http://schemas.microsoft.com/office/drawing/2014/main" id="{84945ED7-6055-4A05-B2D0-0D1F62238182}"/>
              </a:ext>
            </a:extLst>
          </p:cNvPr>
          <p:cNvSpPr txBox="1"/>
          <p:nvPr/>
        </p:nvSpPr>
        <p:spPr>
          <a:xfrm>
            <a:off x="2652889" y="2338647"/>
            <a:ext cx="18586129" cy="4594912"/>
          </a:xfrm>
          <a:prstGeom prst="rect">
            <a:avLst/>
          </a:prstGeom>
          <a:noFill/>
        </p:spPr>
        <p:txBody>
          <a:bodyPr wrap="square" rtlCol="0">
            <a:spAutoFit/>
          </a:bodyPr>
          <a:lstStyle/>
          <a:p>
            <a:pPr>
              <a:lnSpc>
                <a:spcPct val="150000"/>
              </a:lnSpc>
            </a:pPr>
            <a:r>
              <a:rPr lang="zh-CN" altLang="en-US" sz="4000" dirty="0"/>
              <a:t>本次课程设计的情况比较特殊，采用了线上小组课程设计的形式，</a:t>
            </a:r>
            <a:endParaRPr lang="en-US" altLang="zh-CN" sz="4000" dirty="0"/>
          </a:p>
          <a:p>
            <a:pPr>
              <a:lnSpc>
                <a:spcPct val="150000"/>
              </a:lnSpc>
            </a:pPr>
            <a:r>
              <a:rPr lang="zh-CN" altLang="en-US" sz="4000" dirty="0"/>
              <a:t>因此采用了</a:t>
            </a:r>
            <a:r>
              <a:rPr lang="en-US" altLang="zh-CN" sz="4000" dirty="0"/>
              <a:t>GitHub</a:t>
            </a:r>
            <a:r>
              <a:rPr lang="zh-CN" altLang="en-US" sz="4000" dirty="0"/>
              <a:t>作为项目合作平台。</a:t>
            </a:r>
            <a:endParaRPr lang="en-US" altLang="zh-CN" sz="4000" dirty="0"/>
          </a:p>
          <a:p>
            <a:pPr>
              <a:lnSpc>
                <a:spcPct val="150000"/>
              </a:lnSpc>
            </a:pPr>
            <a:r>
              <a:rPr lang="en-US" altLang="zh-CN" sz="4000" dirty="0"/>
              <a:t>Clone </a:t>
            </a:r>
            <a:r>
              <a:rPr lang="zh-CN" altLang="en-US" sz="4000" dirty="0"/>
              <a:t>地址：</a:t>
            </a:r>
            <a:r>
              <a:rPr lang="en-US" altLang="zh-CN" sz="4000" dirty="0">
                <a:hlinkClick r:id="rId8"/>
              </a:rPr>
              <a:t>https://github.com/GimHuang/HydroacousticsCourseDesign.git</a:t>
            </a:r>
            <a:endParaRPr lang="en-US" altLang="zh-CN" sz="4000" dirty="0"/>
          </a:p>
          <a:p>
            <a:pPr>
              <a:lnSpc>
                <a:spcPct val="150000"/>
              </a:lnSpc>
            </a:pPr>
            <a:r>
              <a:rPr lang="zh-CN" altLang="en-US" sz="4000" dirty="0"/>
              <a:t>待课程结束后会将项目内容由</a:t>
            </a:r>
            <a:r>
              <a:rPr lang="en-US" altLang="zh-CN" sz="4000" dirty="0"/>
              <a:t>Private </a:t>
            </a:r>
            <a:r>
              <a:rPr lang="zh-CN" altLang="en-US" sz="4000" dirty="0"/>
              <a:t>转为 </a:t>
            </a:r>
            <a:r>
              <a:rPr lang="en-US" altLang="zh-CN" sz="4000" dirty="0"/>
              <a:t>Public</a:t>
            </a:r>
            <a:r>
              <a:rPr lang="zh-CN" altLang="en-US" sz="4000" dirty="0"/>
              <a:t> ，欢迎大家批评指正、共同进步！</a:t>
            </a:r>
            <a:endParaRPr lang="en-US" altLang="zh-CN" sz="4000" dirty="0"/>
          </a:p>
          <a:p>
            <a:pPr>
              <a:lnSpc>
                <a:spcPct val="150000"/>
              </a:lnSpc>
            </a:pPr>
            <a:endParaRPr lang="en-US" altLang="zh-CN" sz="4000" dirty="0"/>
          </a:p>
        </p:txBody>
      </p:sp>
      <p:pic>
        <p:nvPicPr>
          <p:cNvPr id="4" name="图片 3">
            <a:extLst>
              <a:ext uri="{FF2B5EF4-FFF2-40B4-BE49-F238E27FC236}">
                <a16:creationId xmlns:a16="http://schemas.microsoft.com/office/drawing/2014/main" id="{8307C02C-A5EB-40EB-AC22-51A27203652C}"/>
              </a:ext>
            </a:extLst>
          </p:cNvPr>
          <p:cNvPicPr>
            <a:picLocks noChangeAspect="1"/>
          </p:cNvPicPr>
          <p:nvPr/>
        </p:nvPicPr>
        <p:blipFill>
          <a:blip r:embed="rId9"/>
          <a:stretch>
            <a:fillRect/>
          </a:stretch>
        </p:blipFill>
        <p:spPr>
          <a:xfrm>
            <a:off x="16740408" y="6928406"/>
            <a:ext cx="3365103" cy="5681281"/>
          </a:xfrm>
          <a:prstGeom prst="rect">
            <a:avLst/>
          </a:prstGeom>
        </p:spPr>
      </p:pic>
      <p:pic>
        <p:nvPicPr>
          <p:cNvPr id="9" name="图片 8">
            <a:extLst>
              <a:ext uri="{FF2B5EF4-FFF2-40B4-BE49-F238E27FC236}">
                <a16:creationId xmlns:a16="http://schemas.microsoft.com/office/drawing/2014/main" id="{79A5AE69-6B2C-4357-8C34-E9D7ED438641}"/>
              </a:ext>
            </a:extLst>
          </p:cNvPr>
          <p:cNvPicPr>
            <a:picLocks noChangeAspect="1"/>
          </p:cNvPicPr>
          <p:nvPr/>
        </p:nvPicPr>
        <p:blipFill>
          <a:blip r:embed="rId10"/>
          <a:stretch>
            <a:fillRect/>
          </a:stretch>
        </p:blipFill>
        <p:spPr>
          <a:xfrm>
            <a:off x="9125819" y="6956948"/>
            <a:ext cx="5640267" cy="5557646"/>
          </a:xfrm>
          <a:prstGeom prst="rect">
            <a:avLst/>
          </a:prstGeom>
        </p:spPr>
      </p:pic>
      <p:pic>
        <p:nvPicPr>
          <p:cNvPr id="13" name="图片 12">
            <a:extLst>
              <a:ext uri="{FF2B5EF4-FFF2-40B4-BE49-F238E27FC236}">
                <a16:creationId xmlns:a16="http://schemas.microsoft.com/office/drawing/2014/main" id="{CEE946AE-32BD-4900-9F3E-02C868546D55}"/>
              </a:ext>
            </a:extLst>
          </p:cNvPr>
          <p:cNvPicPr>
            <a:picLocks noChangeAspect="1"/>
          </p:cNvPicPr>
          <p:nvPr/>
        </p:nvPicPr>
        <p:blipFill>
          <a:blip r:embed="rId11"/>
          <a:stretch>
            <a:fillRect/>
          </a:stretch>
        </p:blipFill>
        <p:spPr>
          <a:xfrm>
            <a:off x="2294875" y="6928407"/>
            <a:ext cx="5431993" cy="5609577"/>
          </a:xfrm>
          <a:prstGeom prst="rect">
            <a:avLst/>
          </a:prstGeom>
        </p:spPr>
      </p:pic>
    </p:spTree>
    <p:extLst>
      <p:ext uri="{BB962C8B-B14F-4D97-AF65-F5344CB8AC3E}">
        <p14:creationId xmlns:p14="http://schemas.microsoft.com/office/powerpoint/2010/main" val="993826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67904"/>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5" y="3242440"/>
            <a:ext cx="13566535" cy="8061374"/>
          </a:xfrm>
          <a:prstGeom prst="rect">
            <a:avLst/>
          </a:prstGeom>
        </p:spPr>
        <p:txBody>
          <a:bodyPr wrap="square">
            <a:spAutoFit/>
          </a:bodyPr>
          <a:lstStyle/>
          <a:p>
            <a:pPr indent="1112683" algn="just">
              <a:lnSpc>
                <a:spcPct val="150000"/>
              </a:lnSpc>
              <a:extLst>
                <a:ext uri="{35155182-B16C-46BC-9424-99874614C6A1}">
                  <wpsdc:indentchars xmlns="" xmlns:wpsdc="http://www.wps.cn/officeDocument/2017/drawingmlCustomData" val="200" checksum="2678315250"/>
                </a:ext>
              </a:extLst>
            </a:pPr>
            <a:r>
              <a:rPr lang="en-US" altLang="zh-CN" sz="4381"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南海是我国最大的边缘海，海域辽阔，总面积相当于渤海、黄海、东海面积总和的三倍，资源丰富，具有十分重要的经济和军事意义，然而由于南海海区是个岛礁众多、地形复杂、深度变化急剧的半封闭边缘海。海底地形复杂多变，大陆坡陡峭，一年四季受不同季风和黑潮的影响，海区内环流系统多变，声速分布特性比较复杂。由于缺乏长期连续观测资料，以往对南海声速剖面时空变化特征的研究较少</a:t>
            </a:r>
            <a:r>
              <a:rPr lang="en-US" altLang="zh-CN" sz="4381" dirty="0">
                <a:solidFill>
                  <a:schemeClr val="tx2">
                    <a:lumMod val="75000"/>
                  </a:schemeClr>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grpSp>
        <p:nvGrpSpPr>
          <p:cNvPr id="6" name="组合 5"/>
          <p:cNvGrpSpPr/>
          <p:nvPr/>
        </p:nvGrpSpPr>
        <p:grpSpPr>
          <a:xfrm>
            <a:off x="7881619" y="682620"/>
            <a:ext cx="9919502" cy="2313138"/>
            <a:chOff x="10087" y="340"/>
            <a:chExt cx="15691" cy="3659"/>
          </a:xfrm>
        </p:grpSpPr>
        <p:grpSp>
          <p:nvGrpSpPr>
            <p:cNvPr id="25" name="组合 24"/>
            <p:cNvGrpSpPr/>
            <p:nvPr/>
          </p:nvGrpSpPr>
          <p:grpSpPr>
            <a:xfrm>
              <a:off x="10221" y="1158"/>
              <a:ext cx="15557" cy="2289"/>
              <a:chOff x="6490537" y="525776"/>
              <a:chExt cx="9878927" cy="1453283"/>
            </a:xfrm>
          </p:grpSpPr>
          <p:sp>
            <p:nvSpPr>
              <p:cNvPr id="40" name="PA_文本框 13"/>
              <p:cNvSpPr txBox="1"/>
              <p:nvPr>
                <p:custDataLst>
                  <p:tags r:id="rId1"/>
                </p:custDataLst>
              </p:nvPr>
            </p:nvSpPr>
            <p:spPr>
              <a:xfrm>
                <a:off x="7096103" y="525776"/>
                <a:ext cx="8667795" cy="1453283"/>
              </a:xfrm>
              <a:prstGeom prst="rect">
                <a:avLst/>
              </a:prstGeom>
              <a:noFill/>
            </p:spPr>
            <p:txBody>
              <a:bodyPr wrap="square" rtlCol="0">
                <a:spAutoFit/>
              </a:bodyPr>
              <a:lstStyle/>
              <a:p>
                <a:pPr algn="ctr" defTabSz="1758165">
                  <a:lnSpc>
                    <a:spcPct val="150000"/>
                  </a:lnSpc>
                </a:pPr>
                <a:r>
                  <a:rPr lang="zh-CN" altLang="en-US" sz="6571" b="1" dirty="0">
                    <a:solidFill>
                      <a:srgbClr val="323B43"/>
                    </a:solidFill>
                    <a:latin typeface="微软雅黑" panose="020B0503020204020204" pitchFamily="34" charset="-122"/>
                    <a:ea typeface="微软雅黑" panose="020B0503020204020204" pitchFamily="34" charset="-122"/>
                    <a:sym typeface="Century Gothic" panose="020B0502020202020204" pitchFamily="34" charset="0"/>
                  </a:rPr>
                  <a:t>背景资料</a:t>
                </a:r>
              </a:p>
            </p:txBody>
          </p:sp>
          <p:sp>
            <p:nvSpPr>
              <p:cNvPr id="41" name="PA_矩形 14"/>
              <p:cNvSpPr/>
              <p:nvPr>
                <p:custDataLst>
                  <p:tags r:id="rId2"/>
                </p:custDataLst>
              </p:nvPr>
            </p:nvSpPr>
            <p:spPr>
              <a:xfrm>
                <a:off x="6490537" y="1480087"/>
                <a:ext cx="9878927" cy="453557"/>
              </a:xfrm>
              <a:prstGeom prst="rect">
                <a:avLst/>
              </a:prstGeom>
            </p:spPr>
            <p:txBody>
              <a:bodyPr wrap="square">
                <a:spAutoFit/>
              </a:bodyPr>
              <a:lstStyle/>
              <a:p>
                <a:pPr algn="ctr" defTabSz="1758165">
                  <a:lnSpc>
                    <a:spcPct val="150000"/>
                  </a:lnSpc>
                </a:pPr>
                <a:endParaRPr lang="en-US" altLang="zh-CN" sz="1792" dirty="0">
                  <a:solidFill>
                    <a:prstClr val="black">
                      <a:lumMod val="65000"/>
                      <a:lumOff val="35000"/>
                    </a:prstClr>
                  </a:solidFill>
                  <a:latin typeface="Century Gothic" panose="020B0502020202020204" pitchFamily="34" charset="0"/>
                  <a:ea typeface="字魂58号-创中黑" panose="00000500000000000000" pitchFamily="2" charset="-122"/>
                  <a:cs typeface="Open Sans Light" panose="020B0306030504020204" pitchFamily="34" charset="0"/>
                  <a:sym typeface="Century Gothic" panose="020B0502020202020204" pitchFamily="34" charset="0"/>
                </a:endParaRPr>
              </a:p>
            </p:txBody>
          </p:sp>
        </p:grpSp>
        <p:sp>
          <p:nvSpPr>
            <p:cNvPr id="12" name="文本框 11"/>
            <p:cNvSpPr txBox="1"/>
            <p:nvPr/>
          </p:nvSpPr>
          <p:spPr>
            <a:xfrm>
              <a:off x="10087" y="340"/>
              <a:ext cx="5840" cy="3659"/>
            </a:xfrm>
            <a:prstGeom prst="rect">
              <a:avLst/>
            </a:prstGeom>
            <a:noFill/>
          </p:spPr>
          <p:txBody>
            <a:bodyPr wrap="square" rtlCol="0">
              <a:spAutoFit/>
            </a:bodyPr>
            <a:lstStyle/>
            <a:p>
              <a:r>
                <a:rPr lang="en-US" altLang="zh-CN" sz="14436"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ea typeface="字魂58号-创中黑" panose="00000500000000000000" pitchFamily="2" charset="-122"/>
                  <a:sym typeface="Century Gothic" panose="020B0502020202020204" pitchFamily="34" charset="0"/>
                </a:rPr>
                <a:t>04.</a:t>
              </a:r>
            </a:p>
          </p:txBody>
        </p:sp>
      </p:grpSp>
      <p:grpSp>
        <p:nvGrpSpPr>
          <p:cNvPr id="14" name="组合 13"/>
          <p:cNvGrpSpPr/>
          <p:nvPr/>
        </p:nvGrpSpPr>
        <p:grpSpPr>
          <a:xfrm>
            <a:off x="15953007" y="3908755"/>
            <a:ext cx="5635865" cy="5201559"/>
            <a:chOff x="1526" y="4041"/>
            <a:chExt cx="7415" cy="10775"/>
          </a:xfrm>
        </p:grpSpPr>
        <p:sp>
          <p:nvSpPr>
            <p:cNvPr id="16" name="Rectangle 3"/>
            <p:cNvSpPr/>
            <p:nvPr/>
          </p:nvSpPr>
          <p:spPr>
            <a:xfrm>
              <a:off x="1526" y="4041"/>
              <a:ext cx="7415" cy="1077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2" dirty="0">
                <a:latin typeface="Century Gothic" panose="020B0502020202020204" pitchFamily="34" charset="0"/>
                <a:ea typeface="字魂58号-创中黑" panose="00000500000000000000" pitchFamily="2" charset="-122"/>
                <a:sym typeface="Century Gothic" panose="020B0502020202020204" pitchFamily="34" charset="0"/>
              </a:endParaRPr>
            </a:p>
          </p:txBody>
        </p:sp>
        <p:pic>
          <p:nvPicPr>
            <p:cNvPr id="15" name="图片 14" descr="C:\Users\Ares\Desktop\南海1.jpg南海1"/>
            <p:cNvPicPr>
              <a:picLocks noChangeAspect="1"/>
            </p:cNvPicPr>
            <p:nvPr/>
          </p:nvPicPr>
          <p:blipFill>
            <a:blip r:embed="rId6"/>
            <a:srcRect/>
            <a:stretch>
              <a:fillRect/>
            </a:stretch>
          </p:blipFill>
          <p:spPr>
            <a:xfrm>
              <a:off x="1907" y="5063"/>
              <a:ext cx="6653" cy="82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932" y="485829"/>
            <a:ext cx="21366345" cy="118299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3" name="矩形 2"/>
          <p:cNvSpPr/>
          <p:nvPr/>
        </p:nvSpPr>
        <p:spPr>
          <a:xfrm>
            <a:off x="1037108" y="885137"/>
            <a:ext cx="20883993" cy="1078874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792">
              <a:latin typeface="Century Gothic" panose="020B0502020202020204" pitchFamily="34" charset="0"/>
              <a:ea typeface="字魂58号-创中黑" panose="00000500000000000000" pitchFamily="2" charset="-122"/>
              <a:sym typeface="Century Gothic" panose="020B0502020202020204" pitchFamily="34" charset="0"/>
            </a:endParaRPr>
          </a:p>
        </p:txBody>
      </p:sp>
      <p:sp>
        <p:nvSpPr>
          <p:cNvPr id="4" name="矩形 3"/>
          <p:cNvSpPr/>
          <p:nvPr/>
        </p:nvSpPr>
        <p:spPr>
          <a:xfrm>
            <a:off x="1908544" y="3242440"/>
            <a:ext cx="18596142" cy="7337843"/>
          </a:xfrm>
          <a:prstGeom prst="rect">
            <a:avLst/>
          </a:prstGeom>
        </p:spPr>
        <p:txBody>
          <a:bodyPr wrap="square">
            <a:spAutoFit/>
          </a:bodyPr>
          <a:lstStyle/>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Argo全球观测网于 2007 年宣布建成，随着 Argo 观测剖面资料的不断增多，为南海提供了长期的连续观测资料，从而为研究南海声速剖面变化特征打下了良好的基础。</a:t>
            </a:r>
          </a:p>
          <a:p>
            <a:pPr indent="1112683" algn="just">
              <a:lnSpc>
                <a:spcPct val="150000"/>
              </a:lnSpc>
            </a:pPr>
            <a:r>
              <a:rPr lang="en-US" altLang="zh-CN" sz="3982" dirty="0">
                <a:solidFill>
                  <a:schemeClr val="tx2">
                    <a:lumMod val="75000"/>
                  </a:schemeClr>
                </a:solidFill>
                <a:latin typeface="微软雅黑" panose="020B0503020204020204" pitchFamily="34" charset="-122"/>
                <a:ea typeface="微软雅黑" panose="020B0503020204020204" pitchFamily="34" charset="-122"/>
                <a:sym typeface="Century Gothic" panose="020B0502020202020204" pitchFamily="34" charset="0"/>
              </a:rPr>
              <a:t>Argo采用自律式的拉格朗日环流观测浮标,布放后自动潜入200米深处的等密度层上漂浮到达预定时间后自动上浮,并在上升过程中采集温盐深数据，进行连续剖面测量。到达海面后,通过定位与数据传输卫星系统自动将测量数据传送到卫星地面接收站,经信号处理后发送给用户。数据传输完毕后,浮标会再次自动下沉到预定深度,开始下一个循环过程。</a:t>
            </a:r>
          </a:p>
        </p:txBody>
      </p:sp>
      <p:sp>
        <p:nvSpPr>
          <p:cNvPr id="5" name="文本框 4"/>
          <p:cNvSpPr txBox="1"/>
          <p:nvPr/>
        </p:nvSpPr>
        <p:spPr>
          <a:xfrm>
            <a:off x="795932" y="2040999"/>
            <a:ext cx="2225674" cy="2206142"/>
          </a:xfrm>
          <a:prstGeom prst="rect">
            <a:avLst/>
          </a:prstGeom>
          <a:noFill/>
        </p:spPr>
        <p:txBody>
          <a:bodyPr wrap="square" rtlCol="0">
            <a:spAutoFit/>
          </a:bodyPr>
          <a:lstStyle/>
          <a:p>
            <a:r>
              <a:rPr lang="zh-CN" altLang="en-US" sz="13739" dirty="0">
                <a:solidFill>
                  <a:schemeClr val="bg1"/>
                </a:solidFill>
                <a:latin typeface="Century Gothic" panose="020B0502020202020204" pitchFamily="34" charset="0"/>
                <a:ea typeface="字魂58号-创中黑" panose="00000500000000000000" pitchFamily="2" charset="-122"/>
                <a:sym typeface="Century Gothic" panose="020B0502020202020204" pitchFamily="34" charset="0"/>
              </a:rPr>
              <a:t>“</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2555" y="12246"/>
            <a:ext cx="1745782" cy="1745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ULTRA_SCORM_COURSE_ID" val="413742F4-1660-4E21-8DA2-59098D381671"/>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欧美大气实用商务PPT模板"/>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30.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61.5370078740157,&quot;width&quot;:2761.5370078740157}"/>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3483</Words>
  <Application>Microsoft Office PowerPoint</Application>
  <PresentationFormat>自定义</PresentationFormat>
  <Paragraphs>232</Paragraphs>
  <Slides>44</Slides>
  <Notes>25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59" baseType="lpstr">
      <vt:lpstr>Batang</vt:lpstr>
      <vt:lpstr>DJB Chalk It Up</vt:lpstr>
      <vt:lpstr>阿里巴巴普惠体 M</vt:lpstr>
      <vt:lpstr>等线</vt:lpstr>
      <vt:lpstr>华文仿宋</vt:lpstr>
      <vt:lpstr>微软雅黑</vt:lpstr>
      <vt:lpstr>Arial</vt:lpstr>
      <vt:lpstr>Arial Black</vt:lpstr>
      <vt:lpstr>Baskerville Old Face</vt:lpstr>
      <vt:lpstr>Cambria Math</vt:lpstr>
      <vt:lpstr>Century Gothic</vt:lpstr>
      <vt:lpstr>Times New Roman</vt:lpstr>
      <vt:lpstr>Wingdings</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 Zihan</dc:creator>
  <cp:lastModifiedBy>Huang Jin</cp:lastModifiedBy>
  <cp:revision>13</cp:revision>
  <dcterms:created xsi:type="dcterms:W3CDTF">2020-07-02T18:05:48Z</dcterms:created>
  <dcterms:modified xsi:type="dcterms:W3CDTF">2020-07-03T09:24:58Z</dcterms:modified>
</cp:coreProperties>
</file>